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345" r:id="rId5"/>
    <p:sldId id="296" r:id="rId6"/>
    <p:sldId id="264" r:id="rId7"/>
    <p:sldId id="339" r:id="rId8"/>
    <p:sldId id="342" r:id="rId9"/>
    <p:sldId id="341" r:id="rId10"/>
    <p:sldId id="266" r:id="rId11"/>
    <p:sldId id="338" r:id="rId12"/>
    <p:sldId id="325" r:id="rId13"/>
    <p:sldId id="297" r:id="rId14"/>
    <p:sldId id="299" r:id="rId15"/>
    <p:sldId id="307" r:id="rId16"/>
    <p:sldId id="344" r:id="rId17"/>
    <p:sldId id="308" r:id="rId18"/>
    <p:sldId id="309" r:id="rId19"/>
    <p:sldId id="330" r:id="rId20"/>
    <p:sldId id="332" r:id="rId21"/>
    <p:sldId id="331" r:id="rId22"/>
    <p:sldId id="327" r:id="rId23"/>
    <p:sldId id="337" r:id="rId24"/>
    <p:sldId id="335" r:id="rId25"/>
    <p:sldId id="302" r:id="rId26"/>
    <p:sldId id="554" r:id="rId27"/>
    <p:sldId id="348" r:id="rId28"/>
    <p:sldId id="301" r:id="rId29"/>
    <p:sldId id="310" r:id="rId30"/>
    <p:sldId id="300" r:id="rId31"/>
    <p:sldId id="303" r:id="rId32"/>
    <p:sldId id="305" r:id="rId33"/>
    <p:sldId id="319" r:id="rId34"/>
    <p:sldId id="304" r:id="rId35"/>
    <p:sldId id="313" r:id="rId36"/>
    <p:sldId id="314" r:id="rId37"/>
    <p:sldId id="315" r:id="rId38"/>
    <p:sldId id="320" r:id="rId39"/>
    <p:sldId id="317" r:id="rId40"/>
    <p:sldId id="336" r:id="rId41"/>
    <p:sldId id="349" r:id="rId42"/>
    <p:sldId id="316" r:id="rId43"/>
    <p:sldId id="340" r:id="rId44"/>
    <p:sldId id="306" r:id="rId45"/>
    <p:sldId id="346" r:id="rId46"/>
    <p:sldId id="324" r:id="rId47"/>
    <p:sldId id="322" r:id="rId48"/>
    <p:sldId id="32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7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2971F-2EA6-4E99-BEF1-E1BEE742ED6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E288F-A52C-41C6-9408-2DE7CE88F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 </a:t>
            </a:r>
            <a:r>
              <a:rPr lang="en-US" err="1"/>
              <a:t>everyones</a:t>
            </a:r>
            <a:r>
              <a:rPr lang="en-US"/>
              <a:t> full intro in the beginning</a:t>
            </a:r>
          </a:p>
          <a:p>
            <a:r>
              <a:rPr lang="en-US"/>
              <a:t>Transitions (pass off to “First name” and Org)</a:t>
            </a:r>
          </a:p>
          <a:p>
            <a:r>
              <a:rPr lang="en-US"/>
              <a:t>Assistant Horticultural Inspector 1</a:t>
            </a:r>
          </a:p>
          <a:p>
            <a:r>
              <a:rPr lang="en-US"/>
              <a:t>Annise – Post doctoral fellow, Yale School of the Environment</a:t>
            </a:r>
          </a:p>
          <a:p>
            <a:r>
              <a:rPr lang="en-US"/>
              <a:t>Have you used iMap Mobile App (avid vs. occasional vs. first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65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Cover briefly</a:t>
            </a:r>
          </a:p>
          <a:p>
            <a:endParaRPr lang="en-US"/>
          </a:p>
          <a:p>
            <a:r>
              <a:rPr lang="en-US"/>
              <a:t>Recommended if you are staff</a:t>
            </a:r>
          </a:p>
          <a:p>
            <a:r>
              <a:rPr lang="en-US"/>
              <a:t>Not necessary (</a:t>
            </a:r>
            <a:r>
              <a:rPr lang="en-US" err="1"/>
              <a:t>unfailiated</a:t>
            </a:r>
            <a:r>
              <a:rPr lang="en-US"/>
              <a:t> </a:t>
            </a:r>
            <a:r>
              <a:rPr lang="en-US" err="1"/>
              <a:t>volunteers,etc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Individual vs. organizational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1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through quickly, but we do have help docs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53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HWA alert in Saratoga County?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16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Andrew’s first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86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Workflow = connectivity </a:t>
            </a:r>
            <a:r>
              <a:rPr lang="en-US" err="1"/>
              <a:t>sandwhich</a:t>
            </a:r>
            <a:endParaRPr lang="en-US"/>
          </a:p>
          <a:p>
            <a:r>
              <a:rPr lang="en-US"/>
              <a:t>Setup in connectivity</a:t>
            </a:r>
          </a:p>
          <a:p>
            <a:r>
              <a:rPr lang="en-US"/>
              <a:t>Record species observations in the field</a:t>
            </a:r>
          </a:p>
          <a:p>
            <a:r>
              <a:rPr lang="en-US"/>
              <a:t>Upload in connectivity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54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it’s your first time logging in, it bring you straight to preferences (shown on left of slide)</a:t>
            </a:r>
          </a:p>
          <a:p>
            <a:r>
              <a:rPr lang="en-US"/>
              <a:t>If it’s not your first time, go to the menu icon on top lest and select preferences.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06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Type in email and password (same as online account) and hit Retrieve </a:t>
            </a:r>
            <a:r>
              <a:rPr lang="en-US" err="1"/>
              <a:t>iMap</a:t>
            </a:r>
            <a:r>
              <a:rPr lang="en-US"/>
              <a:t> Lists</a:t>
            </a:r>
          </a:p>
          <a:p>
            <a:r>
              <a:rPr lang="en-US"/>
              <a:t>Green successful method = good</a:t>
            </a:r>
          </a:p>
          <a:p>
            <a:r>
              <a:rPr lang="en-US"/>
              <a:t>Error message – username password don’t match online, try again (careful with typos, make sure space isn’t added)</a:t>
            </a:r>
          </a:p>
          <a:p>
            <a:r>
              <a:rPr lang="en-US"/>
              <a:t>Tip – double check that you are able to sign in online (you may need to reset password)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66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listed species we are covering today in alphabetical order so you can scroll through and add them – make sure to add Fake species! We will use it for 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3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Set your default org and project if you have any.</a:t>
            </a:r>
          </a:p>
          <a:p>
            <a:endParaRPr lang="en-US"/>
          </a:p>
          <a:p>
            <a:r>
              <a:rPr lang="en-US"/>
              <a:t>Note: If your organizations and projects are not showing up as options here, it’s because you weren’t part of the organization or project when you first set up the app. Click “Retrieve </a:t>
            </a:r>
            <a:r>
              <a:rPr lang="en-US" err="1"/>
              <a:t>iMap</a:t>
            </a:r>
            <a:r>
              <a:rPr lang="en-US"/>
              <a:t> Lists” to refresh, and any organizations you are currently a member of will show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94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having everyone follow along and enter a fake species 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2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Buckthorn, Bittersweet, Garlic mustard, Phragmites, Tr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8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map may be background when in remote areas (like in Adirondacks)</a:t>
            </a:r>
          </a:p>
          <a:p>
            <a:r>
              <a:rPr lang="en-US"/>
              <a:t>You are still fine as long as Lat/</a:t>
            </a:r>
            <a:r>
              <a:rPr lang="en-US" err="1"/>
              <a:t>lon</a:t>
            </a:r>
            <a:r>
              <a:rPr lang="en-US"/>
              <a:t> is showing up as a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27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that you can change or select org + project here, but we recommend setting defaults in preferences so they show up here without you having to worry about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40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edit the record with the pencil icon, or check the box if it’s ready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13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Emphasis</a:t>
            </a:r>
          </a:p>
          <a:p>
            <a:r>
              <a:rPr lang="en-US"/>
              <a:t>Andrew’s last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3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Fuzzy photos – hard to tell if its HWA for sure</a:t>
            </a:r>
          </a:p>
          <a:p>
            <a:r>
              <a:rPr lang="en-US"/>
              <a:t>Clear photo – easier to tell its HWA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55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70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Brief overview of stuff you can do with data on </a:t>
            </a:r>
            <a:r>
              <a:rPr lang="en-US" err="1"/>
              <a:t>iMap</a:t>
            </a:r>
            <a:r>
              <a:rPr lang="en-US"/>
              <a:t> – not required!!!!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90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URLS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97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something about Tech support/ custom support</a:t>
            </a:r>
          </a:p>
          <a:p>
            <a:r>
              <a:rPr lang="en-US"/>
              <a:t>Anyone should be </a:t>
            </a:r>
            <a:r>
              <a:rPr lang="en-US" err="1"/>
              <a:t>abe</a:t>
            </a:r>
            <a:r>
              <a:rPr lang="en-US"/>
              <a:t> to submit their fake species – we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373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6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93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Connecting people with trainers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04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41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Replace with </a:t>
            </a:r>
            <a:r>
              <a:rPr lang="en-US" err="1"/>
              <a:t>iMap</a:t>
            </a:r>
          </a:p>
          <a:p>
            <a:endParaRPr lang="en-US"/>
          </a:p>
          <a:p>
            <a:r>
              <a:rPr lang="en-US"/>
              <a:t>Label not detected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14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PRISMS ON TOP</a:t>
            </a:r>
          </a:p>
          <a:p>
            <a:endParaRPr lang="en-US"/>
          </a:p>
          <a:p>
            <a:r>
              <a:rPr lang="en-US" err="1"/>
              <a:t>Listserve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0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Briefly read user agreement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00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Redo to describe previous account vs new acct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4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Recently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288F-A52C-41C6-9408-2DE7CE88F6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4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CB5BB-6343-483C-A09D-751268946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226C4-17C6-4176-9B95-A46BF347F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EFCE9-5D52-4761-B209-08CF9A6FB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32EE0-E821-4916-8126-C2A209CC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5F57B-0774-4689-B61B-DAADF82D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5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6CFD6-7864-49D3-AD2F-A21340A6D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18450-396B-4988-8C05-9D07B3EA8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E2D67-C437-4C6B-BA26-AE813477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F207C-31B8-42DB-8405-1FBF5C91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C8BF4-7F55-41CE-AD1E-FBCFCBA6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6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48DEC-D091-4047-8F5B-B92471D15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22252F-4693-4D3D-B72F-8788F1133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513AE-8B52-4A12-A94E-3B9DF6D32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F2F92-A2E2-4A60-AD5F-E882C717D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F2E62-C791-49BB-9112-F05304499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7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2975-40D3-4F1F-9936-D3A9DB22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E88DC-3603-4F5F-96FE-C0FE06CC3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574B2-ED51-47C9-AB80-3D2EA3DF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ABAD-27C7-49C3-87E0-11E6C16E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05499-7A4E-4F18-AE52-9BFCBB14B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B2FA-F1B2-4E94-A5A6-FE3362CB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A34B2-5451-4381-AC22-973F6E747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75A1B-B801-455F-93D8-15DB2872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7828D-8475-4456-9B9C-C6FA77A66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89A5C-C682-452E-8005-EC1C13A0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1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9D04-8A57-4A25-BFDD-F7230871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9520D-447C-40F7-AD79-39F2F1B4E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90192-260F-44E2-AC78-7CD653674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9C698-C8A1-4DED-B96C-1BA476B8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FCE29-FEB1-47DC-93D1-DF948A4E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62D2C-988E-4219-8584-A36B376E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8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5B5F-FDF8-4585-9DD2-6B399ED1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EF0B5-12CC-4F65-B47F-F25B3B84E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C9AC1-2AF5-4C85-8C12-CE95B3C2B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3C504-E6E7-4C36-8124-71A6B62A3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BA1507-892B-411E-8A89-DF034EA33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06B7E-A98D-453B-99CC-72ECF1A8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D7BE7-8FBF-40B9-A05F-EC12ACA4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4F339-77F9-4D1C-96FA-DE6EDB6D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B01D-1785-4171-B2C7-0963375A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25A7F-CF4A-48ED-969B-BA17FFFDD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428CC-0CFD-4260-B684-E84771F2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A0ACB-F07A-4350-A975-8EB87D6B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1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B8E84-54E9-4B18-98BC-2B9B3718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011A0-403E-4D66-ACDE-8778A50F7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FAA27-0A09-4D7B-9DBF-E7C15918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44CE-EFAD-4C36-9731-AA463B8B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F5A53-5296-4821-A028-BA4A71CED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2BDE4-995E-414C-A938-57F08FA5A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39178-E4F1-4C3D-8FBF-C177A84A2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582CB-04B2-449C-A547-D6150E7A2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B2C98-2662-4D2E-849C-04904B7C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D8D47-5EFA-4DD4-9109-E812FFDA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C119C6-505A-48C5-8C24-DE3E63B61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003BB-B96A-466C-A51C-899ABBF91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7F2E6-FC96-41D3-B67B-0DE617A5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71E3D-B6AC-42B1-8CC4-4CFD6903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0DCFF-4E60-4F42-8E12-624CA50F4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3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FFD4F-BD5D-4BB4-B204-A3E3BE30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F6543-A0CA-4FC7-8564-92E519AE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4223F-7876-4189-9714-70F2FDA33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98A6-92AE-4B0F-B6D3-ADDC02D1A02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6702F-7896-4725-8E43-5A1AF5551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23A45-395C-446A-B10B-08D395DA6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9F296-3462-47C6-A49E-40EC612C1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2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jpe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em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3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94.jpe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www.nynhp.org/treesfortribsny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s://guides.nynhp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10" Type="http://schemas.openxmlformats.org/officeDocument/2006/relationships/image" Target="../media/image74.png"/><Relationship Id="rId4" Type="http://schemas.openxmlformats.org/officeDocument/2006/relationships/image" Target="../media/image102.png"/><Relationship Id="rId9" Type="http://schemas.openxmlformats.org/officeDocument/2006/relationships/image" Target="../media/image8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10" Type="http://schemas.openxmlformats.org/officeDocument/2006/relationships/image" Target="../media/image80.svg"/><Relationship Id="rId4" Type="http://schemas.openxmlformats.org/officeDocument/2006/relationships/image" Target="../media/image101.sv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5.png"/><Relationship Id="rId7" Type="http://schemas.openxmlformats.org/officeDocument/2006/relationships/hyperlink" Target="http://www.imapinvasives.org/help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hyperlink" Target="mailto:imapinvasives@dec.ny.gov" TargetMode="External"/><Relationship Id="rId4" Type="http://schemas.openxmlformats.org/officeDocument/2006/relationships/image" Target="../media/image129.jpeg"/><Relationship Id="rId9" Type="http://schemas.openxmlformats.org/officeDocument/2006/relationships/hyperlink" Target="http://www.nyimapinvasives.org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yimapinvasives.org/certifiedtrainersnetwor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image" Target="../media/image32.tiff"/><Relationship Id="rId18" Type="http://schemas.openxmlformats.org/officeDocument/2006/relationships/image" Target="../media/image37.tiff"/><Relationship Id="rId3" Type="http://schemas.openxmlformats.org/officeDocument/2006/relationships/image" Target="../media/image22.jpeg"/><Relationship Id="rId21" Type="http://schemas.openxmlformats.org/officeDocument/2006/relationships/image" Target="../media/image40.tiff"/><Relationship Id="rId7" Type="http://schemas.openxmlformats.org/officeDocument/2006/relationships/image" Target="../media/image26.tiff"/><Relationship Id="rId12" Type="http://schemas.openxmlformats.org/officeDocument/2006/relationships/image" Target="../media/image31.tiff"/><Relationship Id="rId17" Type="http://schemas.openxmlformats.org/officeDocument/2006/relationships/image" Target="../media/image36.tiff"/><Relationship Id="rId25" Type="http://schemas.openxmlformats.org/officeDocument/2006/relationships/image" Target="../media/image44.tiff"/><Relationship Id="rId2" Type="http://schemas.openxmlformats.org/officeDocument/2006/relationships/image" Target="../media/image15.png"/><Relationship Id="rId16" Type="http://schemas.openxmlformats.org/officeDocument/2006/relationships/image" Target="../media/image35.tiff"/><Relationship Id="rId20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11" Type="http://schemas.openxmlformats.org/officeDocument/2006/relationships/image" Target="../media/image30.jpeg"/><Relationship Id="rId24" Type="http://schemas.openxmlformats.org/officeDocument/2006/relationships/image" Target="../media/image43.tiff"/><Relationship Id="rId5" Type="http://schemas.openxmlformats.org/officeDocument/2006/relationships/image" Target="../media/image24.jpeg"/><Relationship Id="rId15" Type="http://schemas.openxmlformats.org/officeDocument/2006/relationships/image" Target="../media/image34.tiff"/><Relationship Id="rId23" Type="http://schemas.openxmlformats.org/officeDocument/2006/relationships/image" Target="../media/image42.tiff"/><Relationship Id="rId10" Type="http://schemas.openxmlformats.org/officeDocument/2006/relationships/image" Target="../media/image29.jpeg"/><Relationship Id="rId19" Type="http://schemas.openxmlformats.org/officeDocument/2006/relationships/image" Target="../media/image38.tiff"/><Relationship Id="rId4" Type="http://schemas.openxmlformats.org/officeDocument/2006/relationships/image" Target="../media/image23.jpeg"/><Relationship Id="rId9" Type="http://schemas.openxmlformats.org/officeDocument/2006/relationships/image" Target="../media/image28.tiff"/><Relationship Id="rId14" Type="http://schemas.openxmlformats.org/officeDocument/2006/relationships/image" Target="../media/image33.tiff"/><Relationship Id="rId22" Type="http://schemas.openxmlformats.org/officeDocument/2006/relationships/image" Target="../media/image4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DA5893-4EBC-43F2-AB54-73ED77B848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450" y="4983176"/>
            <a:ext cx="1833638" cy="18336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77D5AC-65AD-4D86-8896-508C0420D55E}"/>
              </a:ext>
            </a:extLst>
          </p:cNvPr>
          <p:cNvSpPr/>
          <p:nvPr/>
        </p:nvSpPr>
        <p:spPr>
          <a:xfrm>
            <a:off x="0" y="1042475"/>
            <a:ext cx="5955344" cy="5827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34E15B-7D3D-48E5-AF37-CEBD4D4246BA}"/>
              </a:ext>
            </a:extLst>
          </p:cNvPr>
          <p:cNvSpPr/>
          <p:nvPr/>
        </p:nvSpPr>
        <p:spPr>
          <a:xfrm>
            <a:off x="0" y="0"/>
            <a:ext cx="12192000" cy="1058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A53794-57D3-47A3-85E2-A9572B5582A0}"/>
              </a:ext>
            </a:extLst>
          </p:cNvPr>
          <p:cNvSpPr/>
          <p:nvPr/>
        </p:nvSpPr>
        <p:spPr>
          <a:xfrm>
            <a:off x="6889708" y="2388420"/>
            <a:ext cx="4347498" cy="25624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C51CD-528E-4AD0-B5F5-BD421FB9F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25" y="-12528"/>
            <a:ext cx="12128375" cy="891967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MapInvasives Training</a:t>
            </a:r>
            <a:endParaRPr lang="en-US" sz="4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6CC78-D072-4494-A4CC-1C9B8F6DB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5267" y="1631613"/>
            <a:ext cx="2464810" cy="105835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baseline="30000" dirty="0">
                <a:latin typeface="Arial"/>
                <a:cs typeface="Arial"/>
              </a:rPr>
              <a:t>Your Name</a:t>
            </a:r>
            <a:endParaRPr 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33DB6-DE56-4D26-9D98-9EDA8AEB1FF8}"/>
              </a:ext>
            </a:extLst>
          </p:cNvPr>
          <p:cNvSpPr txBox="1"/>
          <p:nvPr/>
        </p:nvSpPr>
        <p:spPr>
          <a:xfrm>
            <a:off x="6452301" y="1195824"/>
            <a:ext cx="4911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latin typeface="Arial" panose="020B0604020202020204" pitchFamily="34" charset="0"/>
                <a:cs typeface="Arial" panose="020B0604020202020204" pitchFamily="34" charset="0"/>
              </a:rPr>
              <a:t>While you’re waiting for us to start…</a:t>
            </a:r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Please introduce yourself in the chat box:</a:t>
            </a:r>
          </a:p>
          <a:p>
            <a:pPr algn="ctr"/>
            <a:endParaRPr lang="en-US" sz="16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E0DFD2-3064-49F4-8F8C-5138B666F0A8}"/>
              </a:ext>
            </a:extLst>
          </p:cNvPr>
          <p:cNvSpPr/>
          <p:nvPr/>
        </p:nvSpPr>
        <p:spPr>
          <a:xfrm>
            <a:off x="6989993" y="2423882"/>
            <a:ext cx="41673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name &amp; organization </a:t>
            </a:r>
          </a:p>
          <a:p>
            <a:pPr lvl="1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(if applicable)</a:t>
            </a:r>
          </a:p>
          <a:p>
            <a:pPr lvl="1"/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used the iMap Mobile App before?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Favorite place to hike?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4" descr="Science &amp;amp; Testing – Chautauqua Lake Association">
            <a:extLst>
              <a:ext uri="{FF2B5EF4-FFF2-40B4-BE49-F238E27FC236}">
                <a16:creationId xmlns:a16="http://schemas.microsoft.com/office/drawing/2014/main" id="{B9C81A29-E179-4DA5-AA23-5E189D7A21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51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443237-7A06-475A-9416-2368CD0155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1869" y="5250576"/>
            <a:ext cx="2930534" cy="131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instagram logos png images free download #2428">
            <a:extLst>
              <a:ext uri="{FF2B5EF4-FFF2-40B4-BE49-F238E27FC236}">
                <a16:creationId xmlns:a16="http://schemas.microsoft.com/office/drawing/2014/main" id="{EC3681ED-58E1-4EAA-ACD1-B675179F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24" y="5952079"/>
            <a:ext cx="807895" cy="80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Facebook Icons - Free Transparent PNG Logos">
            <a:extLst>
              <a:ext uri="{FF2B5EF4-FFF2-40B4-BE49-F238E27FC236}">
                <a16:creationId xmlns:a16="http://schemas.microsoft.com/office/drawing/2014/main" id="{F9BA68DB-6533-444A-8526-B030159B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148" y="5952079"/>
            <a:ext cx="767538" cy="7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BCAC7B2-0303-44B3-A51F-5CDA6DCD7E1D}"/>
              </a:ext>
            </a:extLst>
          </p:cNvPr>
          <p:cNvSpPr/>
          <p:nvPr/>
        </p:nvSpPr>
        <p:spPr>
          <a:xfrm>
            <a:off x="5735455" y="8318329"/>
            <a:ext cx="225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nyimapinvasives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E064-54DA-4F3D-9F94-F910FCC7E3EE}"/>
              </a:ext>
            </a:extLst>
          </p:cNvPr>
          <p:cNvSpPr/>
          <p:nvPr/>
        </p:nvSpPr>
        <p:spPr>
          <a:xfrm>
            <a:off x="2169970" y="6085604"/>
            <a:ext cx="225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b="1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nyimapinvasives</a:t>
            </a:r>
            <a:endParaRPr lang="en-US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FEA6B-0482-4D46-977C-30393AF31FAC}"/>
              </a:ext>
            </a:extLst>
          </p:cNvPr>
          <p:cNvSpPr/>
          <p:nvPr/>
        </p:nvSpPr>
        <p:spPr>
          <a:xfrm>
            <a:off x="2519236" y="1299062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>
                <a:latin typeface="Arial"/>
                <a:cs typeface="Arial"/>
              </a:rPr>
              <a:t>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4FB52E-EE78-48E3-B13D-B790DB9817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83"/>
          <a:stretch/>
        </p:blipFill>
        <p:spPr>
          <a:xfrm>
            <a:off x="342568" y="2666801"/>
            <a:ext cx="5270208" cy="28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7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70741D-6535-4392-BDC2-1F9B530AE7BF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D32737-067A-4903-A711-09B6A0020BB5}"/>
                </a:ext>
              </a:extLst>
            </p:cNvPr>
            <p:cNvSpPr/>
            <p:nvPr/>
          </p:nvSpPr>
          <p:spPr>
            <a:xfrm>
              <a:off x="-14829" y="1022294"/>
              <a:ext cx="432136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B24353-551C-4AE5-A0EA-00C29EDAC483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E37FDFDB-9770-4434-9082-F716101501B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 vs. Online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 descr="/var/folders/5g/p35tc1xx0zdb9xhxvzq3lkf40000gp/T/com.microsoft.Powerpoint/WebArchiveCopyPasteTempFiles/ueCLEWmQbtgAAAABJRU5ErkJggg==">
            <a:extLst>
              <a:ext uri="{FF2B5EF4-FFF2-40B4-BE49-F238E27FC236}">
                <a16:creationId xmlns:a16="http://schemas.microsoft.com/office/drawing/2014/main" id="{8C7257ED-7E1A-4A3E-BCD8-077A8DB1F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732" y="3119062"/>
            <a:ext cx="2767866" cy="226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/var/folders/5g/p35tc1xx0zdb9xhxvzq3lkf40000gp/T/com.microsoft.Powerpoint/WebArchiveCopyPasteTempFiles/BzS+H6FGlUQ6AAAAAElFTkSuQmCC">
            <a:extLst>
              <a:ext uri="{FF2B5EF4-FFF2-40B4-BE49-F238E27FC236}">
                <a16:creationId xmlns:a16="http://schemas.microsoft.com/office/drawing/2014/main" id="{CB7FF045-A0E2-4587-A00B-2412A133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655" y="2374798"/>
            <a:ext cx="2233095" cy="10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/var/folders/5g/p35tc1xx0zdb9xhxvzq3lkf40000gp/T/com.microsoft.Powerpoint/WebArchiveCopyPasteTempFiles/2Q==">
            <a:extLst>
              <a:ext uri="{FF2B5EF4-FFF2-40B4-BE49-F238E27FC236}">
                <a16:creationId xmlns:a16="http://schemas.microsoft.com/office/drawing/2014/main" id="{D0024508-CEC7-456E-BFB7-2AA1755BA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748" y="3073586"/>
            <a:ext cx="1025594" cy="18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ent Arrow 2">
            <a:extLst>
              <a:ext uri="{FF2B5EF4-FFF2-40B4-BE49-F238E27FC236}">
                <a16:creationId xmlns:a16="http://schemas.microsoft.com/office/drawing/2014/main" id="{FFB37186-5367-42B1-A2D9-42E293B34750}"/>
              </a:ext>
            </a:extLst>
          </p:cNvPr>
          <p:cNvSpPr>
            <a:spLocks noChangeAspect="1"/>
          </p:cNvSpPr>
          <p:nvPr/>
        </p:nvSpPr>
        <p:spPr>
          <a:xfrm>
            <a:off x="2228981" y="2566105"/>
            <a:ext cx="911225" cy="388482"/>
          </a:xfrm>
          <a:prstGeom prst="bentArrow">
            <a:avLst>
              <a:gd name="adj1" fmla="val 22337"/>
              <a:gd name="adj2" fmla="val 3223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Bent Arrow 7">
            <a:extLst>
              <a:ext uri="{FF2B5EF4-FFF2-40B4-BE49-F238E27FC236}">
                <a16:creationId xmlns:a16="http://schemas.microsoft.com/office/drawing/2014/main" id="{364CFC3B-C6BD-447C-AF47-C5BA6F5883CA}"/>
              </a:ext>
            </a:extLst>
          </p:cNvPr>
          <p:cNvSpPr>
            <a:spLocks noChangeAspect="1"/>
          </p:cNvSpPr>
          <p:nvPr/>
        </p:nvSpPr>
        <p:spPr>
          <a:xfrm flipH="1">
            <a:off x="5405861" y="2515595"/>
            <a:ext cx="911225" cy="438992"/>
          </a:xfrm>
          <a:prstGeom prst="bentArrow">
            <a:avLst>
              <a:gd name="adj1" fmla="val 20695"/>
              <a:gd name="adj2" fmla="val 25000"/>
              <a:gd name="adj3" fmla="val 33555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0E1843-F793-4D37-A219-126F0D48F1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280" y="3186352"/>
            <a:ext cx="2086071" cy="11307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3ACF5B-F56E-4BBF-A159-7C8FFAFD1FDD}"/>
              </a:ext>
            </a:extLst>
          </p:cNvPr>
          <p:cNvGrpSpPr>
            <a:grpSpLocks noChangeAspect="1"/>
          </p:cNvGrpSpPr>
          <p:nvPr/>
        </p:nvGrpSpPr>
        <p:grpSpPr>
          <a:xfrm>
            <a:off x="4886334" y="3682255"/>
            <a:ext cx="729869" cy="1319977"/>
            <a:chOff x="1944687" y="3429000"/>
            <a:chExt cx="1503662" cy="2719388"/>
          </a:xfrm>
        </p:grpSpPr>
        <p:pic>
          <p:nvPicPr>
            <p:cNvPr id="14" name="Picture 3" descr="/var/folders/5g/p35tc1xx0zdb9xhxvzq3lkf40000gp/T/com.microsoft.Powerpoint/WebArchiveCopyPasteTempFiles/2Q==">
              <a:extLst>
                <a:ext uri="{FF2B5EF4-FFF2-40B4-BE49-F238E27FC236}">
                  <a16:creationId xmlns:a16="http://schemas.microsoft.com/office/drawing/2014/main" id="{6E940055-0AAA-458B-9C75-3EB9671DC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687" y="3429000"/>
              <a:ext cx="1503662" cy="271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625C13CF-FABE-4A02-8F30-2FEC8BB8A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4"/>
            <a:stretch/>
          </p:blipFill>
          <p:spPr>
            <a:xfrm>
              <a:off x="2081666" y="3848188"/>
              <a:ext cx="1229705" cy="1822724"/>
            </a:xfrm>
            <a:prstGeom prst="rect">
              <a:avLst/>
            </a:prstGeom>
          </p:spPr>
        </p:pic>
      </p:grpSp>
      <p:sp>
        <p:nvSpPr>
          <p:cNvPr id="16" name="Bent Arrow 15">
            <a:extLst>
              <a:ext uri="{FF2B5EF4-FFF2-40B4-BE49-F238E27FC236}">
                <a16:creationId xmlns:a16="http://schemas.microsoft.com/office/drawing/2014/main" id="{5D2D1E72-1CE3-442D-884E-6328A43D7D46}"/>
              </a:ext>
            </a:extLst>
          </p:cNvPr>
          <p:cNvSpPr>
            <a:spLocks noChangeAspect="1"/>
          </p:cNvSpPr>
          <p:nvPr/>
        </p:nvSpPr>
        <p:spPr>
          <a:xfrm rot="16200000">
            <a:off x="4316461" y="3780288"/>
            <a:ext cx="584548" cy="388482"/>
          </a:xfrm>
          <a:prstGeom prst="bentArrow">
            <a:avLst>
              <a:gd name="adj1" fmla="val 22337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66C3F3-A134-4F1F-B30A-AE3E6A9CE0C2}"/>
              </a:ext>
            </a:extLst>
          </p:cNvPr>
          <p:cNvSpPr txBox="1"/>
          <p:nvPr/>
        </p:nvSpPr>
        <p:spPr>
          <a:xfrm>
            <a:off x="4775242" y="5263541"/>
            <a:ext cx="353361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The Whole Database: On the web</a:t>
            </a:r>
            <a:endParaRPr lang="en-US" sz="1500"/>
          </a:p>
          <a:p>
            <a:r>
              <a:rPr lang="en-US" sz="1350"/>
              <a:t>Browser-based interface for your desktop or mobile phone, </a:t>
            </a:r>
            <a:r>
              <a:rPr lang="en-US" sz="1350" i="1"/>
              <a:t>with connectivity</a:t>
            </a:r>
            <a:endParaRPr lang="en-US" sz="1350"/>
          </a:p>
          <a:p>
            <a:r>
              <a:rPr lang="en-US" sz="1350"/>
              <a:t>Presence &amp; Not-Detected &amp; Treatment</a:t>
            </a:r>
          </a:p>
          <a:p>
            <a:r>
              <a:rPr lang="en-US" sz="1350"/>
              <a:t>Queries/Reports/email alerts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1C57BD-5C09-4A91-880A-F1989638C057}"/>
              </a:ext>
            </a:extLst>
          </p:cNvPr>
          <p:cNvSpPr txBox="1"/>
          <p:nvPr/>
        </p:nvSpPr>
        <p:spPr>
          <a:xfrm>
            <a:off x="740340" y="5052238"/>
            <a:ext cx="322382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Collecting Simple Data: Mobile app</a:t>
            </a:r>
            <a:endParaRPr lang="en-US" sz="1500"/>
          </a:p>
          <a:p>
            <a:r>
              <a:rPr lang="en-US" sz="1350"/>
              <a:t>Download to your mobile phone or tablet,</a:t>
            </a:r>
          </a:p>
          <a:p>
            <a:r>
              <a:rPr lang="en-US" sz="1350"/>
              <a:t>Presence &amp; Not-Detected</a:t>
            </a:r>
          </a:p>
          <a:p>
            <a:r>
              <a:rPr lang="en-US" sz="1350" i="1"/>
              <a:t>no connectivity needed to collect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A92AFB-6366-48C2-BEDE-EF7A055E604A}"/>
              </a:ext>
            </a:extLst>
          </p:cNvPr>
          <p:cNvSpPr txBox="1"/>
          <p:nvPr/>
        </p:nvSpPr>
        <p:spPr>
          <a:xfrm>
            <a:off x="1322333" y="1710605"/>
            <a:ext cx="2266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6C9D30"/>
                </a:solidFill>
              </a:rPr>
              <a:t>Mobile App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A2C614-BEF4-43D1-9C99-D8B320A707F8}"/>
              </a:ext>
            </a:extLst>
          </p:cNvPr>
          <p:cNvSpPr txBox="1"/>
          <p:nvPr/>
        </p:nvSpPr>
        <p:spPr>
          <a:xfrm>
            <a:off x="5065740" y="1750314"/>
            <a:ext cx="5117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6C9D30"/>
                </a:solidFill>
              </a:rPr>
              <a:t>Online Web Application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3F1831-F777-4A84-BBD9-50C326AD1E26}"/>
              </a:ext>
            </a:extLst>
          </p:cNvPr>
          <p:cNvSpPr txBox="1"/>
          <p:nvPr/>
        </p:nvSpPr>
        <p:spPr>
          <a:xfrm>
            <a:off x="12996851" y="7337706"/>
            <a:ext cx="26484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Google Chrome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Mozilla Firefox</a:t>
            </a:r>
            <a:endParaRPr lang="en-US" sz="13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B04CE2-27F0-4A0C-A696-0CCF60D9D1A3}"/>
              </a:ext>
            </a:extLst>
          </p:cNvPr>
          <p:cNvGrpSpPr/>
          <p:nvPr/>
        </p:nvGrpSpPr>
        <p:grpSpPr>
          <a:xfrm>
            <a:off x="4776726" y="1323277"/>
            <a:ext cx="7208911" cy="5112938"/>
            <a:chOff x="4773815" y="1391425"/>
            <a:chExt cx="7208911" cy="511293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872FA53-D393-4559-8722-5A95A5407AB9}"/>
                </a:ext>
              </a:extLst>
            </p:cNvPr>
            <p:cNvSpPr/>
            <p:nvPr/>
          </p:nvSpPr>
          <p:spPr>
            <a:xfrm>
              <a:off x="4773815" y="1391425"/>
              <a:ext cx="4727271" cy="122777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Apple starts test run of Safari 10 | Computerworld">
              <a:extLst>
                <a:ext uri="{FF2B5EF4-FFF2-40B4-BE49-F238E27FC236}">
                  <a16:creationId xmlns:a16="http://schemas.microsoft.com/office/drawing/2014/main" id="{601544C8-F7DE-4277-AB21-B29357AA91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208904" y="4893101"/>
              <a:ext cx="1773822" cy="161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2E3C3D04-A543-492A-A4A5-6B6288779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4864" y="3073586"/>
              <a:ext cx="1478759" cy="1527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5C14D942-98BC-4DE8-97C3-9887F088D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4330" y="1403386"/>
              <a:ext cx="1474480" cy="147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850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04216-95F7-4430-9108-80ADF9F7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34" y="1625394"/>
            <a:ext cx="10353675" cy="4133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192000" cy="1058351"/>
            <a:chOff x="0" y="0"/>
            <a:chExt cx="12192000" cy="10583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Account setup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1BC721-6B52-4032-87B8-6566667AE249}"/>
              </a:ext>
            </a:extLst>
          </p:cNvPr>
          <p:cNvSpPr txBox="1"/>
          <p:nvPr/>
        </p:nvSpPr>
        <p:spPr>
          <a:xfrm>
            <a:off x="0" y="1111040"/>
            <a:ext cx="120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nyimapinvasives.org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AECE68-C483-462A-9E6F-855B69502751}"/>
              </a:ext>
            </a:extLst>
          </p:cNvPr>
          <p:cNvSpPr/>
          <p:nvPr/>
        </p:nvSpPr>
        <p:spPr>
          <a:xfrm>
            <a:off x="9230511" y="1828800"/>
            <a:ext cx="1524429" cy="4360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6312B-6F58-4634-BD2A-72B6FA171B61}"/>
              </a:ext>
            </a:extLst>
          </p:cNvPr>
          <p:cNvSpPr txBox="1"/>
          <p:nvPr/>
        </p:nvSpPr>
        <p:spPr>
          <a:xfrm>
            <a:off x="2726951" y="5841959"/>
            <a:ext cx="673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i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follow along</a:t>
            </a:r>
            <a:endParaRPr lang="en-US" sz="2800" i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100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62EA333-431B-41B1-9F8F-43520CC76262}"/>
              </a:ext>
            </a:extLst>
          </p:cNvPr>
          <p:cNvSpPr/>
          <p:nvPr/>
        </p:nvSpPr>
        <p:spPr>
          <a:xfrm>
            <a:off x="7025640" y="4082212"/>
            <a:ext cx="4950398" cy="25712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03B804-E788-4FFF-BDC2-E287A6EF431F}"/>
              </a:ext>
            </a:extLst>
          </p:cNvPr>
          <p:cNvSpPr/>
          <p:nvPr/>
        </p:nvSpPr>
        <p:spPr>
          <a:xfrm>
            <a:off x="7049801" y="1313980"/>
            <a:ext cx="4950398" cy="2063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192000" cy="1058351"/>
            <a:chOff x="0" y="0"/>
            <a:chExt cx="12192000" cy="10583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Create Account/Login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119AA3-F37A-4ADC-B7E2-E1B8CE78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8" y="1528233"/>
            <a:ext cx="5817702" cy="5145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0C2893-A921-4B5E-B718-D87A14A7D7B5}"/>
              </a:ext>
            </a:extLst>
          </p:cNvPr>
          <p:cNvSpPr txBox="1"/>
          <p:nvPr/>
        </p:nvSpPr>
        <p:spPr>
          <a:xfrm>
            <a:off x="7166256" y="2208703"/>
            <a:ext cx="5142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*If you haven’t signed in since last Spring, click here to reset account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459E31-BD0A-498F-8992-C5647152EA1B}"/>
              </a:ext>
            </a:extLst>
          </p:cNvPr>
          <p:cNvSpPr/>
          <p:nvPr/>
        </p:nvSpPr>
        <p:spPr>
          <a:xfrm>
            <a:off x="4702743" y="1794325"/>
            <a:ext cx="1524429" cy="4616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62FCB7-4336-4CA1-BB14-7BF2C63FE85D}"/>
              </a:ext>
            </a:extLst>
          </p:cNvPr>
          <p:cNvSpPr/>
          <p:nvPr/>
        </p:nvSpPr>
        <p:spPr>
          <a:xfrm>
            <a:off x="3123813" y="5680376"/>
            <a:ext cx="1333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7C7B2F-4709-4682-92AF-A98C3F20AEB8}"/>
              </a:ext>
            </a:extLst>
          </p:cNvPr>
          <p:cNvSpPr/>
          <p:nvPr/>
        </p:nvSpPr>
        <p:spPr>
          <a:xfrm>
            <a:off x="7120335" y="4914080"/>
            <a:ext cx="5315194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Check email for link (“</a:t>
            </a:r>
            <a:r>
              <a:rPr lang="en-US" sz="2400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here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”), click open the User Agreement.</a:t>
            </a:r>
          </a:p>
          <a:p>
            <a:pPr>
              <a:spcAft>
                <a:spcPts val="30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Read User Agreement and accept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D8EF7-C176-47B1-9B81-7A8A385D7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4596" y="3319360"/>
            <a:ext cx="680822" cy="25530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07328AA-B075-4292-BB7B-233103565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03245" y="4089947"/>
            <a:ext cx="1273224" cy="28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00ADEE7-0CD6-4016-A93B-E7927785E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63511" y="4350008"/>
            <a:ext cx="750361" cy="16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B74C3C-5CC6-487B-ACA1-AEF6B3A67894}"/>
              </a:ext>
            </a:extLst>
          </p:cNvPr>
          <p:cNvSpPr txBox="1"/>
          <p:nvPr/>
        </p:nvSpPr>
        <p:spPr>
          <a:xfrm>
            <a:off x="481779" y="1083471"/>
            <a:ext cx="5410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imapinvasives.natureserve.org</a:t>
            </a:r>
          </a:p>
        </p:txBody>
      </p:sp>
      <p:sp>
        <p:nvSpPr>
          <p:cNvPr id="20" name="Left Arrow 3">
            <a:extLst>
              <a:ext uri="{FF2B5EF4-FFF2-40B4-BE49-F238E27FC236}">
                <a16:creationId xmlns:a16="http://schemas.microsoft.com/office/drawing/2014/main" id="{104035D4-3FEB-4C61-B36D-25FFB22564B9}"/>
              </a:ext>
            </a:extLst>
          </p:cNvPr>
          <p:cNvSpPr/>
          <p:nvPr/>
        </p:nvSpPr>
        <p:spPr>
          <a:xfrm rot="10800000">
            <a:off x="2215821" y="6101613"/>
            <a:ext cx="654017" cy="39751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3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F9B69A-3EED-4E2C-B826-AA882266CDF6}"/>
              </a:ext>
            </a:extLst>
          </p:cNvPr>
          <p:cNvSpPr txBox="1"/>
          <p:nvPr/>
        </p:nvSpPr>
        <p:spPr>
          <a:xfrm>
            <a:off x="7166256" y="1528233"/>
            <a:ext cx="514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Login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(if you have account)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9370A8-0719-467F-88AD-54833BE148F0}"/>
              </a:ext>
            </a:extLst>
          </p:cNvPr>
          <p:cNvSpPr txBox="1"/>
          <p:nvPr/>
        </p:nvSpPr>
        <p:spPr>
          <a:xfrm>
            <a:off x="7049801" y="4082212"/>
            <a:ext cx="514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Create Account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23E65A-65DE-4DA2-840E-92D7DE158D68}"/>
              </a:ext>
            </a:extLst>
          </p:cNvPr>
          <p:cNvCxnSpPr/>
          <p:nvPr/>
        </p:nvCxnSpPr>
        <p:spPr>
          <a:xfrm flipH="1">
            <a:off x="6227172" y="1794325"/>
            <a:ext cx="79846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63862A-FDC8-47FC-A392-C8D4458CB9A0}"/>
              </a:ext>
            </a:extLst>
          </p:cNvPr>
          <p:cNvCxnSpPr>
            <a:cxnSpLocks/>
          </p:cNvCxnSpPr>
          <p:nvPr/>
        </p:nvCxnSpPr>
        <p:spPr>
          <a:xfrm flipH="1">
            <a:off x="4702743" y="4346013"/>
            <a:ext cx="2155257" cy="39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06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9" grpId="0"/>
      <p:bldP spid="10" grpId="0" animBg="1"/>
      <p:bldP spid="13" grpId="0"/>
      <p:bldP spid="15" grpId="0"/>
      <p:bldP spid="20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192000" cy="1058351"/>
            <a:chOff x="0" y="0"/>
            <a:chExt cx="12192000" cy="10583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Account setup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119AA3-F37A-4ADC-B7E2-E1B8CE78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8" y="1282075"/>
            <a:ext cx="6096000" cy="53919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D8EF7-C176-47B1-9B81-7A8A385D7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4596" y="3319360"/>
            <a:ext cx="680822" cy="25530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07328AA-B075-4292-BB7B-233103565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03245" y="4089947"/>
            <a:ext cx="1273224" cy="28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00ADEE7-0CD6-4016-A93B-E7927785E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63511" y="4350008"/>
            <a:ext cx="750361" cy="16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B74C3C-5CC6-487B-ACA1-AEF6B3A67894}"/>
              </a:ext>
            </a:extLst>
          </p:cNvPr>
          <p:cNvSpPr txBox="1"/>
          <p:nvPr/>
        </p:nvSpPr>
        <p:spPr>
          <a:xfrm>
            <a:off x="6685005" y="1221657"/>
            <a:ext cx="5410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imapinvasives.natureserve.org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7D615-104F-42C8-BA21-DB6BB3E0497D}"/>
              </a:ext>
            </a:extLst>
          </p:cNvPr>
          <p:cNvSpPr txBox="1"/>
          <p:nvPr/>
        </p:nvSpPr>
        <p:spPr>
          <a:xfrm>
            <a:off x="6920609" y="3028890"/>
            <a:ext cx="4635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Once you create your account, make sure you use Login not Sign Up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50192E-ACA9-4169-BB47-A762D2B02E96}"/>
              </a:ext>
            </a:extLst>
          </p:cNvPr>
          <p:cNvSpPr/>
          <p:nvPr/>
        </p:nvSpPr>
        <p:spPr>
          <a:xfrm>
            <a:off x="-268013" y="1171715"/>
            <a:ext cx="6953018" cy="109323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3BF78C-5E59-43BB-A626-7FE2F1B8FD3D}"/>
              </a:ext>
            </a:extLst>
          </p:cNvPr>
          <p:cNvCxnSpPr>
            <a:cxnSpLocks/>
          </p:cNvCxnSpPr>
          <p:nvPr/>
        </p:nvCxnSpPr>
        <p:spPr>
          <a:xfrm>
            <a:off x="1955476" y="3034044"/>
            <a:ext cx="2577078" cy="24751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B66A5A-5DBB-4275-821C-43AE2CC4A35D}"/>
              </a:ext>
            </a:extLst>
          </p:cNvPr>
          <p:cNvCxnSpPr>
            <a:cxnSpLocks/>
          </p:cNvCxnSpPr>
          <p:nvPr/>
        </p:nvCxnSpPr>
        <p:spPr>
          <a:xfrm flipV="1">
            <a:off x="1955476" y="3034044"/>
            <a:ext cx="2475187" cy="24751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151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192000" cy="1058351"/>
            <a:chOff x="0" y="0"/>
            <a:chExt cx="12192000" cy="10583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Log in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F4F3C48-2619-4BC9-BBAA-F5B5CE25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920" y="1294066"/>
            <a:ext cx="9884160" cy="530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69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CA631E-29A9-47C2-8CD8-CDF68256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36" y="1962890"/>
            <a:ext cx="8887326" cy="41162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192000" cy="1058351"/>
            <a:chOff x="0" y="0"/>
            <a:chExt cx="12192000" cy="10583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 err="1">
                  <a:solidFill>
                    <a:schemeClr val="bg1"/>
                  </a:solidFill>
                </a:rPr>
                <a:t>iMapInvasives</a:t>
              </a:r>
              <a:r>
                <a:rPr lang="en-US" sz="5000">
                  <a:solidFill>
                    <a:schemeClr val="bg1"/>
                  </a:solidFill>
                </a:rPr>
                <a:t> Online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5DC750-884A-498D-9AE3-7C68CFD88AC3}"/>
              </a:ext>
            </a:extLst>
          </p:cNvPr>
          <p:cNvSpPr txBox="1"/>
          <p:nvPr/>
        </p:nvSpPr>
        <p:spPr>
          <a:xfrm rot="16200000">
            <a:off x="607369" y="3097521"/>
            <a:ext cx="162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379F4-FE4A-45B8-8B8A-15301000DE3E}"/>
              </a:ext>
            </a:extLst>
          </p:cNvPr>
          <p:cNvSpPr txBox="1"/>
          <p:nvPr/>
        </p:nvSpPr>
        <p:spPr>
          <a:xfrm>
            <a:off x="7272864" y="1501225"/>
            <a:ext cx="220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Tools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6E554-AA9B-48B0-802E-E96652517433}"/>
              </a:ext>
            </a:extLst>
          </p:cNvPr>
          <p:cNvSpPr txBox="1"/>
          <p:nvPr/>
        </p:nvSpPr>
        <p:spPr>
          <a:xfrm rot="5400000">
            <a:off x="9327722" y="3541070"/>
            <a:ext cx="334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Layers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AA2BA6-B28D-4BD4-8515-481ED75A823A}"/>
              </a:ext>
            </a:extLst>
          </p:cNvPr>
          <p:cNvSpPr txBox="1"/>
          <p:nvPr/>
        </p:nvSpPr>
        <p:spPr>
          <a:xfrm>
            <a:off x="1190672" y="1481211"/>
            <a:ext cx="2089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Menu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ABCB45-57B6-4772-9541-EA668337D8AF}"/>
              </a:ext>
            </a:extLst>
          </p:cNvPr>
          <p:cNvSpPr/>
          <p:nvPr/>
        </p:nvSpPr>
        <p:spPr>
          <a:xfrm>
            <a:off x="1652336" y="1948043"/>
            <a:ext cx="637900" cy="64435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045676-8E16-470E-9E93-B4CECD8387C0}"/>
              </a:ext>
            </a:extLst>
          </p:cNvPr>
          <p:cNvSpPr/>
          <p:nvPr/>
        </p:nvSpPr>
        <p:spPr>
          <a:xfrm>
            <a:off x="1652335" y="2581481"/>
            <a:ext cx="637900" cy="155807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9DFC27-CECA-46E5-8F95-59EFC734F82D}"/>
              </a:ext>
            </a:extLst>
          </p:cNvPr>
          <p:cNvSpPr/>
          <p:nvPr/>
        </p:nvSpPr>
        <p:spPr>
          <a:xfrm rot="5400000">
            <a:off x="7530938" y="-612429"/>
            <a:ext cx="369826" cy="564762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AE4E98-0714-441F-923D-4C2A277DE858}"/>
              </a:ext>
            </a:extLst>
          </p:cNvPr>
          <p:cNvSpPr/>
          <p:nvPr/>
        </p:nvSpPr>
        <p:spPr>
          <a:xfrm rot="5400000">
            <a:off x="7725279" y="2839657"/>
            <a:ext cx="3257743" cy="237102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A3B12E-5EFD-460E-ADF7-AA751FFDF208}"/>
              </a:ext>
            </a:extLst>
          </p:cNvPr>
          <p:cNvSpPr txBox="1"/>
          <p:nvPr/>
        </p:nvSpPr>
        <p:spPr>
          <a:xfrm>
            <a:off x="1190671" y="1483190"/>
            <a:ext cx="2089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Menu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44894-4970-4841-92E7-EA02864D57FE}"/>
              </a:ext>
            </a:extLst>
          </p:cNvPr>
          <p:cNvSpPr/>
          <p:nvPr/>
        </p:nvSpPr>
        <p:spPr>
          <a:xfrm>
            <a:off x="1652335" y="1941988"/>
            <a:ext cx="637900" cy="6443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3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0" grpId="0" animBg="1"/>
      <p:bldP spid="15" grpId="0" animBg="1"/>
      <p:bldP spid="16" grpId="0" animBg="1"/>
      <p:bldP spid="17" grpId="0" animBg="1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192000" cy="1058351"/>
            <a:chOff x="0" y="0"/>
            <a:chExt cx="12192000" cy="10583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Your Account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639729-DE8A-4BDC-A23D-B14DB8D6C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39" y="1374357"/>
            <a:ext cx="2552700" cy="494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6FCAE-EBC1-498D-AB55-3C4AB16DF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856" y="1058351"/>
            <a:ext cx="7153275" cy="57912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3EE3DB1-DBF6-4C54-B120-8E99401D34B9}"/>
              </a:ext>
            </a:extLst>
          </p:cNvPr>
          <p:cNvSpPr/>
          <p:nvPr/>
        </p:nvSpPr>
        <p:spPr>
          <a:xfrm>
            <a:off x="622573" y="4122821"/>
            <a:ext cx="1126016" cy="3284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ket 18">
            <a:extLst>
              <a:ext uri="{FF2B5EF4-FFF2-40B4-BE49-F238E27FC236}">
                <a16:creationId xmlns:a16="http://schemas.microsoft.com/office/drawing/2014/main" id="{CF428602-5F65-43E7-B1AB-F8BBCC7DBC42}"/>
              </a:ext>
            </a:extLst>
          </p:cNvPr>
          <p:cNvSpPr/>
          <p:nvPr/>
        </p:nvSpPr>
        <p:spPr>
          <a:xfrm>
            <a:off x="11112289" y="1636295"/>
            <a:ext cx="181353" cy="2650743"/>
          </a:xfrm>
          <a:prstGeom prst="rightBracket">
            <a:avLst>
              <a:gd name="adj" fmla="val 4015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7472577E-CA64-43CF-81D5-3C95457AFC7F}"/>
              </a:ext>
            </a:extLst>
          </p:cNvPr>
          <p:cNvSpPr/>
          <p:nvPr/>
        </p:nvSpPr>
        <p:spPr>
          <a:xfrm>
            <a:off x="11125886" y="4451256"/>
            <a:ext cx="181353" cy="2398295"/>
          </a:xfrm>
          <a:prstGeom prst="rightBracket">
            <a:avLst>
              <a:gd name="adj" fmla="val 4015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66439-E161-4C97-A401-127F85EE2827}"/>
              </a:ext>
            </a:extLst>
          </p:cNvPr>
          <p:cNvSpPr txBox="1"/>
          <p:nvPr/>
        </p:nvSpPr>
        <p:spPr>
          <a:xfrm rot="5400000">
            <a:off x="11036591" y="2570138"/>
            <a:ext cx="112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Your info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A90BCD-1B14-4632-BE57-F925A1292FDB}"/>
              </a:ext>
            </a:extLst>
          </p:cNvPr>
          <p:cNvSpPr txBox="1"/>
          <p:nvPr/>
        </p:nvSpPr>
        <p:spPr>
          <a:xfrm rot="5400000">
            <a:off x="11158287" y="5327237"/>
            <a:ext cx="1122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Orgs and Projects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E3161B-43CF-451C-B185-EB0E5A0A8D34}"/>
              </a:ext>
            </a:extLst>
          </p:cNvPr>
          <p:cNvSpPr/>
          <p:nvPr/>
        </p:nvSpPr>
        <p:spPr>
          <a:xfrm>
            <a:off x="10151489" y="1143642"/>
            <a:ext cx="1126016" cy="3284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9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8B5F94-CF36-40CA-BEF1-2669FDCBA521}"/>
              </a:ext>
            </a:extLst>
          </p:cNvPr>
          <p:cNvSpPr/>
          <p:nvPr/>
        </p:nvSpPr>
        <p:spPr>
          <a:xfrm>
            <a:off x="-116114" y="1051051"/>
            <a:ext cx="6110825" cy="58069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192000" cy="1058351"/>
            <a:chOff x="0" y="0"/>
            <a:chExt cx="12192000" cy="10583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Organizations and Projects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8F57321-DF23-4598-A81E-E8AE69A34A85}"/>
              </a:ext>
            </a:extLst>
          </p:cNvPr>
          <p:cNvSpPr/>
          <p:nvPr/>
        </p:nvSpPr>
        <p:spPr>
          <a:xfrm>
            <a:off x="6430045" y="1392809"/>
            <a:ext cx="5432067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en-US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way to group data for a project/grant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for people volunteering for organization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Ex) Mapping efforts across organizations, PRISM-coordinated volunteer efforts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3AD35-9D23-4F79-8049-AF5C141EE352}"/>
              </a:ext>
            </a:extLst>
          </p:cNvPr>
          <p:cNvSpPr/>
          <p:nvPr/>
        </p:nvSpPr>
        <p:spPr>
          <a:xfrm>
            <a:off x="525951" y="1392809"/>
            <a:ext cx="50334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doing invasive species surveys/management as a part of your job duties, join that organization.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 scientists and volunteers do not need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87534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192000" cy="1058351"/>
            <a:chOff x="0" y="0"/>
            <a:chExt cx="12192000" cy="10583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Joining Your Organization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2848FC-5B7B-4CA1-9C50-DE0888D66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9913" y="4049486"/>
            <a:ext cx="4582490" cy="2120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CC04C-F17E-47BC-A6C9-B2E458E35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049" y="1737203"/>
            <a:ext cx="4761685" cy="163658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EE93FA4-AF62-4917-95A3-3EED1151C7B9}"/>
              </a:ext>
            </a:extLst>
          </p:cNvPr>
          <p:cNvSpPr/>
          <p:nvPr/>
        </p:nvSpPr>
        <p:spPr>
          <a:xfrm>
            <a:off x="5098979" y="2047119"/>
            <a:ext cx="2178589" cy="3444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4A3F327-FE83-4AB7-9323-BE4E3C9E9518}"/>
              </a:ext>
            </a:extLst>
          </p:cNvPr>
          <p:cNvSpPr/>
          <p:nvPr/>
        </p:nvSpPr>
        <p:spPr>
          <a:xfrm>
            <a:off x="5217012" y="4610400"/>
            <a:ext cx="2178589" cy="3444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F57321-DF23-4598-A81E-E8AE69A34A85}"/>
              </a:ext>
            </a:extLst>
          </p:cNvPr>
          <p:cNvSpPr/>
          <p:nvPr/>
        </p:nvSpPr>
        <p:spPr>
          <a:xfrm>
            <a:off x="7425870" y="1338492"/>
            <a:ext cx="476613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0"/>
              </a:spcAft>
              <a:buFont typeface="+mj-lt"/>
              <a:buAutoNum type="arabicPeriod"/>
            </a:pPr>
            <a:r>
              <a:rPr lang="en-US">
                <a:cs typeface="Times New Roman" pitchFamily="18" charset="0"/>
              </a:rPr>
              <a:t>Click “Edit” on the top right.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</a:pPr>
            <a:r>
              <a:rPr lang="en-US">
                <a:solidFill>
                  <a:prstClr val="black"/>
                </a:solidFill>
              </a:rPr>
              <a:t>Scroll down to the organizations box and click “Request to Join …”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</a:pPr>
            <a:r>
              <a:rPr lang="en-US">
                <a:solidFill>
                  <a:prstClr val="black"/>
                </a:solidFill>
              </a:rPr>
              <a:t>Type your organization into the search bar and click your organization in the drop-down.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</a:pPr>
            <a:r>
              <a:rPr lang="en-US">
                <a:solidFill>
                  <a:prstClr val="black"/>
                </a:solidFill>
              </a:rPr>
              <a:t> Click “Request to join …”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</a:pPr>
            <a:r>
              <a:rPr lang="en-US">
                <a:solidFill>
                  <a:prstClr val="black"/>
                </a:solidFill>
              </a:rPr>
              <a:t>Press                         on the top right corner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</a:pPr>
            <a:r>
              <a:rPr lang="en-US">
                <a:solidFill>
                  <a:prstClr val="black"/>
                </a:solidFill>
              </a:rPr>
              <a:t>Now, this organization will appear on your account. You will be listed as pending until the admin for your organization changes you to Member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A298A2-8D5E-4068-A9F0-5E3115487B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0921" y="4529815"/>
            <a:ext cx="1000897" cy="3249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BAD793-5084-4324-9A50-870F40FED9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85" y="2512955"/>
            <a:ext cx="2161353" cy="2794272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5AB3A2C-A750-4A2C-9DF3-F17B315C19B1}"/>
              </a:ext>
            </a:extLst>
          </p:cNvPr>
          <p:cNvSpPr/>
          <p:nvPr/>
        </p:nvSpPr>
        <p:spPr>
          <a:xfrm>
            <a:off x="1915091" y="2405043"/>
            <a:ext cx="536822" cy="4279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Account Setup - Email Alerts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13DD4A0-1443-419A-B770-5C9C7D1EE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42" y="1539812"/>
            <a:ext cx="2183769" cy="494347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ABC6D63-19E9-4DDF-B701-844A1444709A}"/>
              </a:ext>
            </a:extLst>
          </p:cNvPr>
          <p:cNvSpPr/>
          <p:nvPr/>
        </p:nvSpPr>
        <p:spPr>
          <a:xfrm>
            <a:off x="558403" y="4572000"/>
            <a:ext cx="1414775" cy="2963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5F7FD-AC10-4F79-AA01-48215330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493" y="3691744"/>
            <a:ext cx="5007216" cy="2821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4EA56B-50B1-4988-A5FB-AF618721342E}"/>
              </a:ext>
            </a:extLst>
          </p:cNvPr>
          <p:cNvSpPr txBox="1"/>
          <p:nvPr/>
        </p:nvSpPr>
        <p:spPr>
          <a:xfrm>
            <a:off x="8277727" y="4076986"/>
            <a:ext cx="3354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General alerts you can opt in or out 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Custom Alerts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2F0A2B-031F-4843-8DB4-F47ABA98AF03}"/>
              </a:ext>
            </a:extLst>
          </p:cNvPr>
          <p:cNvSpPr/>
          <p:nvPr/>
        </p:nvSpPr>
        <p:spPr>
          <a:xfrm>
            <a:off x="6569724" y="3717558"/>
            <a:ext cx="1414775" cy="5296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E58F2-596A-4C50-88D6-F009B9A97DCB}"/>
              </a:ext>
            </a:extLst>
          </p:cNvPr>
          <p:cNvSpPr txBox="1"/>
          <p:nvPr/>
        </p:nvSpPr>
        <p:spPr>
          <a:xfrm>
            <a:off x="3252118" y="1212221"/>
            <a:ext cx="86050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Important Feature set up so that state officials are alerted to new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Everyone can use these alerts to stay informed on species/geographic areas they are interested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European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Frogbit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in Capital Region PRISM</a:t>
            </a:r>
          </a:p>
        </p:txBody>
      </p:sp>
    </p:spTree>
    <p:extLst>
      <p:ext uri="{BB962C8B-B14F-4D97-AF65-F5344CB8AC3E}">
        <p14:creationId xmlns:p14="http://schemas.microsoft.com/office/powerpoint/2010/main" val="180122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70741D-6535-4392-BDC2-1F9B530AE7BF}"/>
              </a:ext>
            </a:extLst>
          </p:cNvPr>
          <p:cNvGrpSpPr/>
          <p:nvPr/>
        </p:nvGrpSpPr>
        <p:grpSpPr>
          <a:xfrm>
            <a:off x="-2104" y="0"/>
            <a:ext cx="12192000" cy="1058351"/>
            <a:chOff x="0" y="0"/>
            <a:chExt cx="12192000" cy="1058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B24353-551C-4AE5-A0EA-00C29EDAC483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E37FDFDB-9770-4434-9082-F716101501B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 Today’s Agenda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ED41C5E-0F42-4A4A-87E9-38DC44ED6DC2}"/>
              </a:ext>
            </a:extLst>
          </p:cNvPr>
          <p:cNvSpPr txBox="1"/>
          <p:nvPr/>
        </p:nvSpPr>
        <p:spPr>
          <a:xfrm>
            <a:off x="855741" y="1630406"/>
            <a:ext cx="9662188" cy="40318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1.</a:t>
            </a:r>
          </a:p>
          <a:p>
            <a:endParaRPr lang="en-US" sz="2400" dirty="0">
              <a:latin typeface="Arial"/>
              <a:ea typeface="+mn-lt"/>
              <a:cs typeface="+mn-lt"/>
            </a:endParaRPr>
          </a:p>
          <a:p>
            <a:r>
              <a:rPr lang="en-US" sz="2400" dirty="0">
                <a:latin typeface="Arial"/>
                <a:ea typeface="+mn-lt"/>
                <a:cs typeface="+mn-lt"/>
              </a:rPr>
              <a:t>2.</a:t>
            </a:r>
          </a:p>
          <a:p>
            <a:endParaRPr lang="en-US" sz="2400" dirty="0">
              <a:latin typeface="Arial"/>
              <a:ea typeface="+mn-lt"/>
              <a:cs typeface="+mn-lt"/>
            </a:endParaRPr>
          </a:p>
          <a:p>
            <a:r>
              <a:rPr lang="en-US" sz="2400" dirty="0">
                <a:latin typeface="Arial"/>
                <a:ea typeface="+mn-lt"/>
                <a:cs typeface="+mn-lt"/>
              </a:rPr>
              <a:t>3.</a:t>
            </a:r>
          </a:p>
          <a:p>
            <a:endParaRPr lang="en-US" sz="2400" dirty="0">
              <a:latin typeface="Arial"/>
              <a:ea typeface="+mn-lt"/>
              <a:cs typeface="+mn-lt"/>
            </a:endParaRPr>
          </a:p>
          <a:p>
            <a:r>
              <a:rPr lang="en-US" sz="2400" dirty="0">
                <a:latin typeface="Arial"/>
                <a:ea typeface="+mn-lt"/>
                <a:cs typeface="+mn-lt"/>
              </a:rPr>
              <a:t>4.</a:t>
            </a:r>
          </a:p>
          <a:p>
            <a:endParaRPr lang="en-US" sz="2400" dirty="0">
              <a:latin typeface="Arial"/>
              <a:ea typeface="+mn-lt"/>
              <a:cs typeface="+mn-lt"/>
            </a:endParaRPr>
          </a:p>
          <a:p>
            <a:r>
              <a:rPr lang="en-US" sz="2400" dirty="0">
                <a:latin typeface="Arial"/>
                <a:ea typeface="+mn-lt"/>
                <a:cs typeface="+mn-lt"/>
              </a:rPr>
              <a:t>5.</a:t>
            </a:r>
          </a:p>
          <a:p>
            <a:endParaRPr lang="en-US" sz="2400" dirty="0">
              <a:latin typeface="Arial"/>
              <a:ea typeface="+mn-lt"/>
              <a:cs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/var/folders/5g/p35tc1xx0zdb9xhxvzq3lkf40000gp/T/com.microsoft.Powerpoint/WebArchiveCopyPasteTempFiles/2Q==">
            <a:extLst>
              <a:ext uri="{FF2B5EF4-FFF2-40B4-BE49-F238E27FC236}">
                <a16:creationId xmlns:a16="http://schemas.microsoft.com/office/drawing/2014/main" id="{65857D6C-6213-4683-93AA-9B68BA89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0443" y="1985217"/>
            <a:ext cx="2245447" cy="40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6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-53375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Custom Email Alerts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6AE0D0-8402-488F-AAF0-8D3723FAD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36" y="1171715"/>
            <a:ext cx="8559239" cy="54536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C5EC02-E34B-40A2-8177-8797E3E341E1}"/>
              </a:ext>
            </a:extLst>
          </p:cNvPr>
          <p:cNvSpPr txBox="1"/>
          <p:nvPr/>
        </p:nvSpPr>
        <p:spPr>
          <a:xfrm>
            <a:off x="4367160" y="5530122"/>
            <a:ext cx="35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Enter Species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7ED91-B400-4306-B2CA-230D6A916FD3}"/>
              </a:ext>
            </a:extLst>
          </p:cNvPr>
          <p:cNvSpPr txBox="1"/>
          <p:nvPr/>
        </p:nvSpPr>
        <p:spPr>
          <a:xfrm>
            <a:off x="4353197" y="6005006"/>
            <a:ext cx="3577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Plant/Animal/Microorganism</a:t>
            </a:r>
          </a:p>
          <a:p>
            <a:r>
              <a:rPr lang="en-US"/>
              <a:t>Aquatic/Terrestrial/Marine</a:t>
            </a:r>
          </a:p>
          <a:p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FB9725-77EC-4701-BF97-37C94EA3CA85}"/>
              </a:ext>
            </a:extLst>
          </p:cNvPr>
          <p:cNvCxnSpPr>
            <a:cxnSpLocks/>
          </p:cNvCxnSpPr>
          <p:nvPr/>
        </p:nvCxnSpPr>
        <p:spPr>
          <a:xfrm flipH="1">
            <a:off x="2129288" y="5714788"/>
            <a:ext cx="222390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2F6AC3-F5E0-453E-BCD8-A46DE6B209B1}"/>
              </a:ext>
            </a:extLst>
          </p:cNvPr>
          <p:cNvCxnSpPr>
            <a:cxnSpLocks/>
          </p:cNvCxnSpPr>
          <p:nvPr/>
        </p:nvCxnSpPr>
        <p:spPr>
          <a:xfrm flipH="1">
            <a:off x="2129288" y="6204072"/>
            <a:ext cx="223787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D3A898B0-69C0-4BF7-96E0-13A7AC2237BF}"/>
              </a:ext>
            </a:extLst>
          </p:cNvPr>
          <p:cNvSpPr/>
          <p:nvPr/>
        </p:nvSpPr>
        <p:spPr>
          <a:xfrm>
            <a:off x="7415965" y="2254466"/>
            <a:ext cx="1414775" cy="5296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01139F-6FF2-4FC5-807F-53D6077ED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40" y="2841236"/>
            <a:ext cx="8559239" cy="37964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AD93B0D-57ED-4112-9CCE-8BA5A917BE8F}"/>
              </a:ext>
            </a:extLst>
          </p:cNvPr>
          <p:cNvSpPr txBox="1"/>
          <p:nvPr/>
        </p:nvSpPr>
        <p:spPr>
          <a:xfrm>
            <a:off x="5428106" y="3399753"/>
            <a:ext cx="35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will be the subject on alerts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93EE18E-42E1-4390-90A9-784B909FA957}"/>
              </a:ext>
            </a:extLst>
          </p:cNvPr>
          <p:cNvCxnSpPr>
            <a:cxnSpLocks/>
          </p:cNvCxnSpPr>
          <p:nvPr/>
        </p:nvCxnSpPr>
        <p:spPr>
          <a:xfrm flipH="1">
            <a:off x="3190234" y="3584419"/>
            <a:ext cx="222390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26C1132-B2C8-4B92-B840-A009B737D3EF}"/>
              </a:ext>
            </a:extLst>
          </p:cNvPr>
          <p:cNvSpPr txBox="1"/>
          <p:nvPr/>
        </p:nvSpPr>
        <p:spPr>
          <a:xfrm>
            <a:off x="5413214" y="3861229"/>
            <a:ext cx="35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How often - digests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0B64082-34FE-4126-ADA4-1F0E6A3A0FC7}"/>
              </a:ext>
            </a:extLst>
          </p:cNvPr>
          <p:cNvCxnSpPr>
            <a:cxnSpLocks/>
          </p:cNvCxnSpPr>
          <p:nvPr/>
        </p:nvCxnSpPr>
        <p:spPr>
          <a:xfrm flipH="1">
            <a:off x="3175342" y="4045895"/>
            <a:ext cx="222390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DA57E868-2118-4122-B44C-D1639BDB4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40" y="1154753"/>
            <a:ext cx="8559239" cy="54536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3706AB-F77B-48FC-886C-E29FC41EB7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504" y="2035750"/>
            <a:ext cx="5342160" cy="20072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ADD8B9-0DAF-4786-ADB1-9F8DDC211D31}"/>
              </a:ext>
            </a:extLst>
          </p:cNvPr>
          <p:cNvCxnSpPr>
            <a:cxnSpLocks/>
          </p:cNvCxnSpPr>
          <p:nvPr/>
        </p:nvCxnSpPr>
        <p:spPr>
          <a:xfrm flipH="1">
            <a:off x="5370145" y="2254466"/>
            <a:ext cx="1351359" cy="276450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B260F665-A504-4661-918F-6CE8F5011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77" y="4355856"/>
            <a:ext cx="8458902" cy="2272772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241F6213-6BFD-4308-8865-D35D9267578E}"/>
              </a:ext>
            </a:extLst>
          </p:cNvPr>
          <p:cNvSpPr/>
          <p:nvPr/>
        </p:nvSpPr>
        <p:spPr>
          <a:xfrm>
            <a:off x="7110737" y="1189280"/>
            <a:ext cx="819850" cy="5296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0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 animBg="1"/>
      <p:bldP spid="28" grpId="0"/>
      <p:bldP spid="30" grpId="0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70741D-6535-4392-BDC2-1F9B530AE7BF}"/>
              </a:ext>
            </a:extLst>
          </p:cNvPr>
          <p:cNvGrpSpPr/>
          <p:nvPr/>
        </p:nvGrpSpPr>
        <p:grpSpPr>
          <a:xfrm>
            <a:off x="-14829" y="-2937"/>
            <a:ext cx="12206829" cy="6978196"/>
            <a:chOff x="-14829" y="-13447"/>
            <a:chExt cx="12206829" cy="697819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D32737-067A-4903-A711-09B6A0020BB5}"/>
                </a:ext>
              </a:extLst>
            </p:cNvPr>
            <p:cNvSpPr/>
            <p:nvPr/>
          </p:nvSpPr>
          <p:spPr>
            <a:xfrm>
              <a:off x="-14829" y="1022294"/>
              <a:ext cx="432136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B24353-551C-4AE5-A0EA-00C29EDAC483}"/>
                </a:ext>
              </a:extLst>
            </p:cNvPr>
            <p:cNvSpPr/>
            <p:nvPr/>
          </p:nvSpPr>
          <p:spPr>
            <a:xfrm>
              <a:off x="0" y="-13447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E37FDFDB-9770-4434-9082-F716101501B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 vs. Online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 descr="/var/folders/5g/p35tc1xx0zdb9xhxvzq3lkf40000gp/T/com.microsoft.Powerpoint/WebArchiveCopyPasteTempFiles/ueCLEWmQbtgAAAABJRU5ErkJggg==">
            <a:extLst>
              <a:ext uri="{FF2B5EF4-FFF2-40B4-BE49-F238E27FC236}">
                <a16:creationId xmlns:a16="http://schemas.microsoft.com/office/drawing/2014/main" id="{8C7257ED-7E1A-4A3E-BCD8-077A8DB1F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732" y="3119062"/>
            <a:ext cx="2767866" cy="226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/var/folders/5g/p35tc1xx0zdb9xhxvzq3lkf40000gp/T/com.microsoft.Powerpoint/WebArchiveCopyPasteTempFiles/BzS+H6FGlUQ6AAAAAElFTkSuQmCC">
            <a:extLst>
              <a:ext uri="{FF2B5EF4-FFF2-40B4-BE49-F238E27FC236}">
                <a16:creationId xmlns:a16="http://schemas.microsoft.com/office/drawing/2014/main" id="{CB7FF045-A0E2-4587-A00B-2412A133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655" y="2374798"/>
            <a:ext cx="2233095" cy="10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/var/folders/5g/p35tc1xx0zdb9xhxvzq3lkf40000gp/T/com.microsoft.Powerpoint/WebArchiveCopyPasteTempFiles/2Q==">
            <a:extLst>
              <a:ext uri="{FF2B5EF4-FFF2-40B4-BE49-F238E27FC236}">
                <a16:creationId xmlns:a16="http://schemas.microsoft.com/office/drawing/2014/main" id="{D0024508-CEC7-456E-BFB7-2AA1755BA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748" y="3073586"/>
            <a:ext cx="1025594" cy="18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ent Arrow 2">
            <a:extLst>
              <a:ext uri="{FF2B5EF4-FFF2-40B4-BE49-F238E27FC236}">
                <a16:creationId xmlns:a16="http://schemas.microsoft.com/office/drawing/2014/main" id="{FFB37186-5367-42B1-A2D9-42E293B34750}"/>
              </a:ext>
            </a:extLst>
          </p:cNvPr>
          <p:cNvSpPr>
            <a:spLocks noChangeAspect="1"/>
          </p:cNvSpPr>
          <p:nvPr/>
        </p:nvSpPr>
        <p:spPr>
          <a:xfrm>
            <a:off x="2228981" y="2566105"/>
            <a:ext cx="911225" cy="388482"/>
          </a:xfrm>
          <a:prstGeom prst="bentArrow">
            <a:avLst>
              <a:gd name="adj1" fmla="val 22337"/>
              <a:gd name="adj2" fmla="val 3223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Bent Arrow 7">
            <a:extLst>
              <a:ext uri="{FF2B5EF4-FFF2-40B4-BE49-F238E27FC236}">
                <a16:creationId xmlns:a16="http://schemas.microsoft.com/office/drawing/2014/main" id="{364CFC3B-C6BD-447C-AF47-C5BA6F5883CA}"/>
              </a:ext>
            </a:extLst>
          </p:cNvPr>
          <p:cNvSpPr>
            <a:spLocks noChangeAspect="1"/>
          </p:cNvSpPr>
          <p:nvPr/>
        </p:nvSpPr>
        <p:spPr>
          <a:xfrm flipH="1">
            <a:off x="5405861" y="2515595"/>
            <a:ext cx="911225" cy="438992"/>
          </a:xfrm>
          <a:prstGeom prst="bentArrow">
            <a:avLst>
              <a:gd name="adj1" fmla="val 20695"/>
              <a:gd name="adj2" fmla="val 25000"/>
              <a:gd name="adj3" fmla="val 33555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0E1843-F793-4D37-A219-126F0D48F1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280" y="3186352"/>
            <a:ext cx="2086071" cy="11307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3ACF5B-F56E-4BBF-A159-7C8FFAFD1FDD}"/>
              </a:ext>
            </a:extLst>
          </p:cNvPr>
          <p:cNvGrpSpPr>
            <a:grpSpLocks noChangeAspect="1"/>
          </p:cNvGrpSpPr>
          <p:nvPr/>
        </p:nvGrpSpPr>
        <p:grpSpPr>
          <a:xfrm>
            <a:off x="4886334" y="3682255"/>
            <a:ext cx="729869" cy="1319977"/>
            <a:chOff x="1944687" y="3429000"/>
            <a:chExt cx="1503662" cy="2719388"/>
          </a:xfrm>
        </p:grpSpPr>
        <p:pic>
          <p:nvPicPr>
            <p:cNvPr id="14" name="Picture 3" descr="/var/folders/5g/p35tc1xx0zdb9xhxvzq3lkf40000gp/T/com.microsoft.Powerpoint/WebArchiveCopyPasteTempFiles/2Q==">
              <a:extLst>
                <a:ext uri="{FF2B5EF4-FFF2-40B4-BE49-F238E27FC236}">
                  <a16:creationId xmlns:a16="http://schemas.microsoft.com/office/drawing/2014/main" id="{6E940055-0AAA-458B-9C75-3EB9671DC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687" y="3429000"/>
              <a:ext cx="1503662" cy="271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625C13CF-FABE-4A02-8F30-2FEC8BB8A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4"/>
            <a:stretch/>
          </p:blipFill>
          <p:spPr>
            <a:xfrm>
              <a:off x="2081666" y="3848188"/>
              <a:ext cx="1229705" cy="1822724"/>
            </a:xfrm>
            <a:prstGeom prst="rect">
              <a:avLst/>
            </a:prstGeom>
          </p:spPr>
        </p:pic>
      </p:grpSp>
      <p:sp>
        <p:nvSpPr>
          <p:cNvPr id="16" name="Bent Arrow 15">
            <a:extLst>
              <a:ext uri="{FF2B5EF4-FFF2-40B4-BE49-F238E27FC236}">
                <a16:creationId xmlns:a16="http://schemas.microsoft.com/office/drawing/2014/main" id="{5D2D1E72-1CE3-442D-884E-6328A43D7D46}"/>
              </a:ext>
            </a:extLst>
          </p:cNvPr>
          <p:cNvSpPr>
            <a:spLocks noChangeAspect="1"/>
          </p:cNvSpPr>
          <p:nvPr/>
        </p:nvSpPr>
        <p:spPr>
          <a:xfrm rot="16200000">
            <a:off x="4316461" y="3780288"/>
            <a:ext cx="584548" cy="388482"/>
          </a:xfrm>
          <a:prstGeom prst="bentArrow">
            <a:avLst>
              <a:gd name="adj1" fmla="val 22337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66C3F3-A134-4F1F-B30A-AE3E6A9CE0C2}"/>
              </a:ext>
            </a:extLst>
          </p:cNvPr>
          <p:cNvSpPr txBox="1"/>
          <p:nvPr/>
        </p:nvSpPr>
        <p:spPr>
          <a:xfrm>
            <a:off x="4775242" y="5263541"/>
            <a:ext cx="353361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The Whole Database: On the web</a:t>
            </a:r>
            <a:endParaRPr lang="en-US" sz="1500"/>
          </a:p>
          <a:p>
            <a:r>
              <a:rPr lang="en-US" sz="1350"/>
              <a:t>Browser-based interface for your desktop or mobile phone, </a:t>
            </a:r>
            <a:r>
              <a:rPr lang="en-US" sz="1350" i="1"/>
              <a:t>with connectivity</a:t>
            </a:r>
            <a:endParaRPr lang="en-US" sz="1350"/>
          </a:p>
          <a:p>
            <a:r>
              <a:rPr lang="en-US" sz="1350"/>
              <a:t>Presence &amp; Not-Detected &amp; Treatment</a:t>
            </a:r>
          </a:p>
          <a:p>
            <a:r>
              <a:rPr lang="en-US" sz="1350"/>
              <a:t>Queries/Reports/email alerts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1C57BD-5C09-4A91-880A-F1989638C057}"/>
              </a:ext>
            </a:extLst>
          </p:cNvPr>
          <p:cNvSpPr txBox="1"/>
          <p:nvPr/>
        </p:nvSpPr>
        <p:spPr>
          <a:xfrm>
            <a:off x="740340" y="5052238"/>
            <a:ext cx="322382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Collecting Simple Data: Mobile app</a:t>
            </a:r>
            <a:endParaRPr lang="en-US" sz="1500"/>
          </a:p>
          <a:p>
            <a:r>
              <a:rPr lang="en-US" sz="1350"/>
              <a:t>Download to your mobile phone or tablet,</a:t>
            </a:r>
          </a:p>
          <a:p>
            <a:r>
              <a:rPr lang="en-US" sz="1350"/>
              <a:t>Presence &amp; Not-Detected</a:t>
            </a:r>
          </a:p>
          <a:p>
            <a:r>
              <a:rPr lang="en-US" sz="1350" i="1"/>
              <a:t>no connectivity needed to collect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A92AFB-6366-48C2-BEDE-EF7A055E604A}"/>
              </a:ext>
            </a:extLst>
          </p:cNvPr>
          <p:cNvSpPr txBox="1"/>
          <p:nvPr/>
        </p:nvSpPr>
        <p:spPr>
          <a:xfrm>
            <a:off x="1322333" y="1710605"/>
            <a:ext cx="2266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6C9D30"/>
                </a:solidFill>
              </a:rPr>
              <a:t>Mobile App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A2C614-BEF4-43D1-9C99-D8B320A707F8}"/>
              </a:ext>
            </a:extLst>
          </p:cNvPr>
          <p:cNvSpPr txBox="1"/>
          <p:nvPr/>
        </p:nvSpPr>
        <p:spPr>
          <a:xfrm>
            <a:off x="5065740" y="1750314"/>
            <a:ext cx="5117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6C9D30"/>
                </a:solidFill>
              </a:rPr>
              <a:t>Online Web Application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3F1831-F777-4A84-BBD9-50C326AD1E26}"/>
              </a:ext>
            </a:extLst>
          </p:cNvPr>
          <p:cNvSpPr txBox="1"/>
          <p:nvPr/>
        </p:nvSpPr>
        <p:spPr>
          <a:xfrm>
            <a:off x="12996851" y="7337706"/>
            <a:ext cx="26484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Google Chrome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Mozilla Firefox</a:t>
            </a:r>
            <a:endParaRPr lang="en-US" sz="13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72FA53-D393-4559-8722-5A95A5407AB9}"/>
              </a:ext>
            </a:extLst>
          </p:cNvPr>
          <p:cNvSpPr/>
          <p:nvPr/>
        </p:nvSpPr>
        <p:spPr>
          <a:xfrm>
            <a:off x="4864091" y="1344875"/>
            <a:ext cx="4727271" cy="12277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7A215F-2A2C-44C5-8E47-B53A85BA55A2}"/>
              </a:ext>
            </a:extLst>
          </p:cNvPr>
          <p:cNvSpPr txBox="1"/>
          <p:nvPr/>
        </p:nvSpPr>
        <p:spPr>
          <a:xfrm>
            <a:off x="9591362" y="2918757"/>
            <a:ext cx="2282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Questions on Account set up online?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Type into the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chatbox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4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38776 -0.00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F515E6C-371E-404C-BDC2-349235515A1D}"/>
              </a:ext>
            </a:extLst>
          </p:cNvPr>
          <p:cNvSpPr txBox="1"/>
          <p:nvPr/>
        </p:nvSpPr>
        <p:spPr>
          <a:xfrm>
            <a:off x="571767" y="3569329"/>
            <a:ext cx="4941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en-US" sz="2000" b="1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Download app from Google Play or iOS App Store (search for “</a:t>
            </a:r>
            <a:r>
              <a:rPr lang="en-US" sz="200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imapinvasives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”)</a:t>
            </a:r>
          </a:p>
        </p:txBody>
      </p:sp>
      <p:pic>
        <p:nvPicPr>
          <p:cNvPr id="7" name="Picture 2" descr="Image result for app store icon">
            <a:extLst>
              <a:ext uri="{FF2B5EF4-FFF2-40B4-BE49-F238E27FC236}">
                <a16:creationId xmlns:a16="http://schemas.microsoft.com/office/drawing/2014/main" id="{C9D56010-E7FB-4E17-91D5-F7F775A3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668" y="1235283"/>
            <a:ext cx="2793991" cy="20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F771004B-F1D3-4193-88EC-6F28919DE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916" y="1365839"/>
            <a:ext cx="2756168" cy="497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CAF5BF-9899-4FDB-9FCB-36674EE12B31}"/>
              </a:ext>
            </a:extLst>
          </p:cNvPr>
          <p:cNvSpPr txBox="1"/>
          <p:nvPr/>
        </p:nvSpPr>
        <p:spPr>
          <a:xfrm>
            <a:off x="261257" y="5099497"/>
            <a:ext cx="538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i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follow along</a:t>
            </a:r>
          </a:p>
          <a:p>
            <a:pPr algn="ctr" defTabSz="685800"/>
            <a:endParaRPr lang="en-US" sz="2800" b="1" i="1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en-US" sz="240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 </a:t>
            </a:r>
            <a:r>
              <a:rPr lang="en-US" sz="240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Chatbox</a:t>
            </a:r>
            <a:endParaRPr lang="en-US" sz="24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78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ay Area Classic Ham Sandwich | Indiana Kitchen® Brand Pork Products">
            <a:extLst>
              <a:ext uri="{FF2B5EF4-FFF2-40B4-BE49-F238E27FC236}">
                <a16:creationId xmlns:a16="http://schemas.microsoft.com/office/drawing/2014/main" id="{2ACBB74B-738F-4DA2-B042-606BD9A7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4475" y="1075314"/>
            <a:ext cx="6498423" cy="56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9C4007-5C1A-45B5-8E9D-60CA5105D6D9}"/>
              </a:ext>
            </a:extLst>
          </p:cNvPr>
          <p:cNvSpPr txBox="1"/>
          <p:nvPr/>
        </p:nvSpPr>
        <p:spPr>
          <a:xfrm>
            <a:off x="662608" y="2080645"/>
            <a:ext cx="4518991" cy="322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Setup Account and App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Record invasive species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Upload records to iMap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52061-6485-4EC0-BABB-0A8506E021BC}"/>
              </a:ext>
            </a:extLst>
          </p:cNvPr>
          <p:cNvSpPr txBox="1"/>
          <p:nvPr/>
        </p:nvSpPr>
        <p:spPr>
          <a:xfrm>
            <a:off x="7772399" y="2080645"/>
            <a:ext cx="4518991" cy="320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Connectivity required</a:t>
            </a:r>
          </a:p>
          <a:p>
            <a:pPr>
              <a:lnSpc>
                <a:spcPct val="300000"/>
              </a:lnSpc>
            </a:pPr>
            <a:r>
              <a:rPr lang="en-US" sz="24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Connectivity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required</a:t>
            </a:r>
          </a:p>
          <a:p>
            <a:pPr>
              <a:lnSpc>
                <a:spcPct val="30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Connectivity required</a:t>
            </a:r>
          </a:p>
        </p:txBody>
      </p:sp>
      <p:pic>
        <p:nvPicPr>
          <p:cNvPr id="13" name="Graphic 12" descr="Wireless">
            <a:extLst>
              <a:ext uri="{FF2B5EF4-FFF2-40B4-BE49-F238E27FC236}">
                <a16:creationId xmlns:a16="http://schemas.microsoft.com/office/drawing/2014/main" id="{7435D394-A039-4A7C-8C76-7A6363BE4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2172" y="2322351"/>
            <a:ext cx="914400" cy="914400"/>
          </a:xfrm>
          <a:prstGeom prst="rect">
            <a:avLst/>
          </a:prstGeom>
        </p:spPr>
      </p:pic>
      <p:pic>
        <p:nvPicPr>
          <p:cNvPr id="14" name="Graphic 13" descr="Wireless">
            <a:extLst>
              <a:ext uri="{FF2B5EF4-FFF2-40B4-BE49-F238E27FC236}">
                <a16:creationId xmlns:a16="http://schemas.microsoft.com/office/drawing/2014/main" id="{ADBE4ACC-C5D1-44C8-99C1-BAABCA732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5086" y="4472147"/>
            <a:ext cx="914400" cy="91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B37A30D-13E1-4584-A2D5-C42BD459560F}"/>
              </a:ext>
            </a:extLst>
          </p:cNvPr>
          <p:cNvSpPr/>
          <p:nvPr/>
        </p:nvSpPr>
        <p:spPr>
          <a:xfrm rot="5400000">
            <a:off x="5421050" y="-2803688"/>
            <a:ext cx="1058351" cy="111583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Wireless">
            <a:extLst>
              <a:ext uri="{FF2B5EF4-FFF2-40B4-BE49-F238E27FC236}">
                <a16:creationId xmlns:a16="http://schemas.microsoft.com/office/drawing/2014/main" id="{2D7BB088-BF6C-46CA-9860-171BC0178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858" y="3354409"/>
            <a:ext cx="914400" cy="914400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17343444-F15E-458B-9B82-D3E5FE0CF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69038" y="3451634"/>
            <a:ext cx="790448" cy="7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7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ay Area Classic Ham Sandwich | Indiana Kitchen® Brand Pork Products">
            <a:extLst>
              <a:ext uri="{FF2B5EF4-FFF2-40B4-BE49-F238E27FC236}">
                <a16:creationId xmlns:a16="http://schemas.microsoft.com/office/drawing/2014/main" id="{2ACBB74B-738F-4DA2-B042-606BD9A7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868" y="1295427"/>
            <a:ext cx="6498423" cy="56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0829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 i="1">
                  <a:solidFill>
                    <a:schemeClr val="bg1"/>
                  </a:solidFill>
                </a:rPr>
                <a:t>Live Demo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9C4007-5C1A-45B5-8E9D-60CA5105D6D9}"/>
              </a:ext>
            </a:extLst>
          </p:cNvPr>
          <p:cNvSpPr txBox="1"/>
          <p:nvPr/>
        </p:nvSpPr>
        <p:spPr>
          <a:xfrm>
            <a:off x="244929" y="1723788"/>
            <a:ext cx="581177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Set Preferences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“Retrieve iMap Lists”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Custom Species 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Set Default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Record an observation of “Fake Species”</a:t>
            </a:r>
          </a:p>
          <a:p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Upload observations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3D5356B5-269A-4006-9912-D8E0B15AF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2014" y="1365839"/>
            <a:ext cx="2547257" cy="497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1ADD77-A7A2-45AB-A4D4-7A8A1D9A40DD}"/>
              </a:ext>
            </a:extLst>
          </p:cNvPr>
          <p:cNvSpPr/>
          <p:nvPr/>
        </p:nvSpPr>
        <p:spPr>
          <a:xfrm>
            <a:off x="11314686" y="6220247"/>
            <a:ext cx="518407" cy="52438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39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ay Area Classic Ham Sandwich | Indiana Kitchen® Brand Pork Products">
            <a:extLst>
              <a:ext uri="{FF2B5EF4-FFF2-40B4-BE49-F238E27FC236}">
                <a16:creationId xmlns:a16="http://schemas.microsoft.com/office/drawing/2014/main" id="{2ACBB74B-738F-4DA2-B042-606BD9A7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4475" y="1075314"/>
            <a:ext cx="6498423" cy="56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9C4007-5C1A-45B5-8E9D-60CA5105D6D9}"/>
              </a:ext>
            </a:extLst>
          </p:cNvPr>
          <p:cNvSpPr txBox="1"/>
          <p:nvPr/>
        </p:nvSpPr>
        <p:spPr>
          <a:xfrm>
            <a:off x="662608" y="2080645"/>
            <a:ext cx="4518991" cy="322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Setup Account and App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Record invasive species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Upload records to iMap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52061-6485-4EC0-BABB-0A8506E021BC}"/>
              </a:ext>
            </a:extLst>
          </p:cNvPr>
          <p:cNvSpPr txBox="1"/>
          <p:nvPr/>
        </p:nvSpPr>
        <p:spPr>
          <a:xfrm>
            <a:off x="7772399" y="2080645"/>
            <a:ext cx="4518991" cy="320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Connectivity required</a:t>
            </a:r>
          </a:p>
          <a:p>
            <a:pPr>
              <a:lnSpc>
                <a:spcPct val="300000"/>
              </a:lnSpc>
            </a:pPr>
            <a:r>
              <a:rPr lang="en-US" sz="24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Connectivity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required</a:t>
            </a:r>
          </a:p>
          <a:p>
            <a:pPr>
              <a:lnSpc>
                <a:spcPct val="30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Connectivity required</a:t>
            </a:r>
          </a:p>
        </p:txBody>
      </p:sp>
      <p:pic>
        <p:nvPicPr>
          <p:cNvPr id="13" name="Graphic 12" descr="Wireless">
            <a:extLst>
              <a:ext uri="{FF2B5EF4-FFF2-40B4-BE49-F238E27FC236}">
                <a16:creationId xmlns:a16="http://schemas.microsoft.com/office/drawing/2014/main" id="{7435D394-A039-4A7C-8C76-7A6363BE4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2172" y="2322351"/>
            <a:ext cx="914400" cy="914400"/>
          </a:xfrm>
          <a:prstGeom prst="rect">
            <a:avLst/>
          </a:prstGeom>
        </p:spPr>
      </p:pic>
      <p:pic>
        <p:nvPicPr>
          <p:cNvPr id="14" name="Graphic 13" descr="Wireless">
            <a:extLst>
              <a:ext uri="{FF2B5EF4-FFF2-40B4-BE49-F238E27FC236}">
                <a16:creationId xmlns:a16="http://schemas.microsoft.com/office/drawing/2014/main" id="{ADBE4ACC-C5D1-44C8-99C1-BAABCA732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5086" y="4472147"/>
            <a:ext cx="914400" cy="91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B37A30D-13E1-4584-A2D5-C42BD459560F}"/>
              </a:ext>
            </a:extLst>
          </p:cNvPr>
          <p:cNvSpPr/>
          <p:nvPr/>
        </p:nvSpPr>
        <p:spPr>
          <a:xfrm rot="5400000">
            <a:off x="5421050" y="-2803688"/>
            <a:ext cx="1058351" cy="111583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Wireless">
            <a:extLst>
              <a:ext uri="{FF2B5EF4-FFF2-40B4-BE49-F238E27FC236}">
                <a16:creationId xmlns:a16="http://schemas.microsoft.com/office/drawing/2014/main" id="{2D7BB088-BF6C-46CA-9860-171BC0178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6858" y="3354409"/>
            <a:ext cx="914400" cy="914400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17343444-F15E-458B-9B82-D3E5FE0CFE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9038" y="3451634"/>
            <a:ext cx="790448" cy="7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4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7414" y="15545"/>
            <a:ext cx="12192000" cy="1058351"/>
            <a:chOff x="0" y="0"/>
            <a:chExt cx="12192000" cy="10583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 Setup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7FD8EF7-3486-4E8D-ACB2-D52BC7D5C04F}"/>
              </a:ext>
            </a:extLst>
          </p:cNvPr>
          <p:cNvGrpSpPr/>
          <p:nvPr/>
        </p:nvGrpSpPr>
        <p:grpSpPr>
          <a:xfrm>
            <a:off x="8926118" y="1094061"/>
            <a:ext cx="2824173" cy="5513110"/>
            <a:chOff x="351143" y="1146996"/>
            <a:chExt cx="2824173" cy="55131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8BF823-2CA8-4F47-8A27-8ADC27A89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6" t="-1847" r="3109" b="-599"/>
            <a:stretch/>
          </p:blipFill>
          <p:spPr>
            <a:xfrm>
              <a:off x="351143" y="1146996"/>
              <a:ext cx="2824173" cy="551311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9279E189-8E86-49D5-8631-5A60A44A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8927" y="2314286"/>
              <a:ext cx="1372653" cy="1535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6F0B40-A231-4D26-A53F-C742019C089F}"/>
                </a:ext>
              </a:extLst>
            </p:cNvPr>
            <p:cNvSpPr/>
            <p:nvPr/>
          </p:nvSpPr>
          <p:spPr>
            <a:xfrm>
              <a:off x="528092" y="3540815"/>
              <a:ext cx="1095997" cy="33486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AF38453-C9E0-42D1-936E-E72B09AE7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6" t="-1847" r="3109" b="-599"/>
          <a:stretch/>
        </p:blipFill>
        <p:spPr>
          <a:xfrm>
            <a:off x="4668691" y="1116126"/>
            <a:ext cx="2824173" cy="5513110"/>
          </a:xfrm>
          <a:prstGeom prst="rect">
            <a:avLst/>
          </a:prstGeom>
        </p:spPr>
      </p:pic>
      <p:sp>
        <p:nvSpPr>
          <p:cNvPr id="17" name="Left Arrow 3">
            <a:extLst>
              <a:ext uri="{FF2B5EF4-FFF2-40B4-BE49-F238E27FC236}">
                <a16:creationId xmlns:a16="http://schemas.microsoft.com/office/drawing/2014/main" id="{418247E2-E70D-44E3-A1B8-2BFEEE2CC623}"/>
              </a:ext>
            </a:extLst>
          </p:cNvPr>
          <p:cNvSpPr/>
          <p:nvPr/>
        </p:nvSpPr>
        <p:spPr>
          <a:xfrm rot="10800000">
            <a:off x="4313194" y="1999264"/>
            <a:ext cx="654017" cy="39751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3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BD3CA3-5506-410D-AF20-AED49192A277}"/>
              </a:ext>
            </a:extLst>
          </p:cNvPr>
          <p:cNvGrpSpPr>
            <a:grpSpLocks noChangeAspect="1"/>
          </p:cNvGrpSpPr>
          <p:nvPr/>
        </p:nvGrpSpPr>
        <p:grpSpPr>
          <a:xfrm>
            <a:off x="12471735" y="1215981"/>
            <a:ext cx="1479620" cy="5801055"/>
            <a:chOff x="10404242" y="70409"/>
            <a:chExt cx="1707296" cy="669368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4D2E54-2427-4AD9-A813-963BB883B3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22615" y="93908"/>
              <a:ext cx="1470551" cy="241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B77059-C0D5-4D60-89F6-06F4BBFAA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0524341" y="2441555"/>
              <a:ext cx="1467098" cy="243510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41BAEBE-2A02-4DBE-977B-367BE4B5A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3508" y="4903305"/>
              <a:ext cx="1488764" cy="172969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A93029-DA17-4FE8-8B8D-600EA77B0129}"/>
                </a:ext>
              </a:extLst>
            </p:cNvPr>
            <p:cNvSpPr/>
            <p:nvPr/>
          </p:nvSpPr>
          <p:spPr>
            <a:xfrm>
              <a:off x="10404242" y="70409"/>
              <a:ext cx="1707296" cy="66936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4E52266D-1375-41B5-B79A-2FD40053D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362" y="1886655"/>
            <a:ext cx="3167063" cy="445970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260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15545"/>
            <a:ext cx="12199414" cy="6947786"/>
            <a:chOff x="-7414" y="0"/>
            <a:chExt cx="12199414" cy="694778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7414" y="1005331"/>
              <a:ext cx="6096000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 Setup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3D69479-57D4-4493-9DC7-3E6EF22D3297}"/>
              </a:ext>
            </a:extLst>
          </p:cNvPr>
          <p:cNvSpPr txBox="1"/>
          <p:nvPr/>
        </p:nvSpPr>
        <p:spPr>
          <a:xfrm>
            <a:off x="7079492" y="4870204"/>
            <a:ext cx="4063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Username and password Must match iMap account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Sometimes iPhone’s add space after password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F1A8D2-6B4A-432B-A7C3-F062BE47C2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203" y="1332768"/>
            <a:ext cx="5051118" cy="322018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74C23AD-1B51-45AC-BD37-719AED1FCA3F}"/>
              </a:ext>
            </a:extLst>
          </p:cNvPr>
          <p:cNvGrpSpPr>
            <a:grpSpLocks noChangeAspect="1"/>
          </p:cNvGrpSpPr>
          <p:nvPr/>
        </p:nvGrpSpPr>
        <p:grpSpPr>
          <a:xfrm>
            <a:off x="123307" y="97925"/>
            <a:ext cx="1751094" cy="6865406"/>
            <a:chOff x="10404242" y="70409"/>
            <a:chExt cx="1707296" cy="66936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5DEA2E-4506-4BDD-A546-9DE755B1B1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22615" y="93908"/>
              <a:ext cx="1470551" cy="241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70B1FF-BDA8-4D7A-B3CC-67EB924C0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0524341" y="2441555"/>
              <a:ext cx="1467098" cy="24351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3BF51-DAB2-4C23-97A6-C0A84505E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3508" y="4903305"/>
              <a:ext cx="1488764" cy="17296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475410-E139-4DFB-B8ED-0A9AD9015699}"/>
                </a:ext>
              </a:extLst>
            </p:cNvPr>
            <p:cNvSpPr/>
            <p:nvPr/>
          </p:nvSpPr>
          <p:spPr>
            <a:xfrm>
              <a:off x="10404242" y="70409"/>
              <a:ext cx="1707296" cy="66936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E30F248-F2C5-4E56-9A56-C33F668DB7CC}"/>
              </a:ext>
            </a:extLst>
          </p:cNvPr>
          <p:cNvSpPr/>
          <p:nvPr/>
        </p:nvSpPr>
        <p:spPr>
          <a:xfrm>
            <a:off x="84115" y="29126"/>
            <a:ext cx="1790285" cy="205010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830D2731-53D9-4DEB-B2DF-D8E3E3038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0409" y="1476170"/>
            <a:ext cx="3399289" cy="478671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eft Arrow 3">
            <a:extLst>
              <a:ext uri="{FF2B5EF4-FFF2-40B4-BE49-F238E27FC236}">
                <a16:creationId xmlns:a16="http://schemas.microsoft.com/office/drawing/2014/main" id="{A6C776E6-4E94-46D3-A844-1C4A221B423F}"/>
              </a:ext>
            </a:extLst>
          </p:cNvPr>
          <p:cNvSpPr/>
          <p:nvPr/>
        </p:nvSpPr>
        <p:spPr>
          <a:xfrm rot="5400000">
            <a:off x="2418815" y="6466401"/>
            <a:ext cx="654017" cy="39751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3"/>
          </a:p>
        </p:txBody>
      </p:sp>
    </p:spTree>
    <p:extLst>
      <p:ext uri="{BB962C8B-B14F-4D97-AF65-F5344CB8AC3E}">
        <p14:creationId xmlns:p14="http://schemas.microsoft.com/office/powerpoint/2010/main" val="6505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-33933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Preferences - optional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D5156F-5314-4D3F-A032-54584BFE6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9634" y="1161313"/>
            <a:ext cx="3328821" cy="100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4A2D7D-B56D-40E4-B1F3-5E0E6460D2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4677" y="2200280"/>
            <a:ext cx="3333778" cy="4730536"/>
          </a:xfrm>
          <a:prstGeom prst="rect">
            <a:avLst/>
          </a:prstGeom>
          <a:ln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25F565-F7A5-4C0A-9EDB-DE00F08A3DD1}"/>
              </a:ext>
            </a:extLst>
          </p:cNvPr>
          <p:cNvCxnSpPr>
            <a:cxnSpLocks/>
          </p:cNvCxnSpPr>
          <p:nvPr/>
        </p:nvCxnSpPr>
        <p:spPr>
          <a:xfrm flipH="1">
            <a:off x="4210050" y="1409700"/>
            <a:ext cx="1885950" cy="1905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E78902-E2CE-413F-B211-FF081EBD55E6}"/>
              </a:ext>
            </a:extLst>
          </p:cNvPr>
          <p:cNvCxnSpPr>
            <a:cxnSpLocks/>
          </p:cNvCxnSpPr>
          <p:nvPr/>
        </p:nvCxnSpPr>
        <p:spPr>
          <a:xfrm flipH="1">
            <a:off x="5124450" y="2230381"/>
            <a:ext cx="971550" cy="15086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66A0B779-A75B-42FE-82D9-BC8C81EDC472}"/>
              </a:ext>
            </a:extLst>
          </p:cNvPr>
          <p:cNvSpPr/>
          <p:nvPr/>
        </p:nvSpPr>
        <p:spPr>
          <a:xfrm>
            <a:off x="5410200" y="3011431"/>
            <a:ext cx="520860" cy="3733201"/>
          </a:xfrm>
          <a:prstGeom prst="rightBrace">
            <a:avLst>
              <a:gd name="adj1" fmla="val 22770"/>
              <a:gd name="adj2" fmla="val 67177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B8D96B-3135-46E3-A734-2420FEBABF48}"/>
              </a:ext>
            </a:extLst>
          </p:cNvPr>
          <p:cNvGrpSpPr>
            <a:grpSpLocks noChangeAspect="1"/>
          </p:cNvGrpSpPr>
          <p:nvPr/>
        </p:nvGrpSpPr>
        <p:grpSpPr>
          <a:xfrm>
            <a:off x="123307" y="97925"/>
            <a:ext cx="1751094" cy="6865406"/>
            <a:chOff x="10404242" y="70409"/>
            <a:chExt cx="1707296" cy="66936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500EA1C-B7A7-4CE0-A84D-748F519528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22615" y="93908"/>
              <a:ext cx="1470551" cy="241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A86865A-E72A-4207-BBCB-74E6A9007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0524341" y="2441555"/>
              <a:ext cx="1467098" cy="24351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F5955F-FF0D-49D4-9230-22B156685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3508" y="4903305"/>
              <a:ext cx="1488764" cy="17296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192B9AE-F28A-4DC8-B40F-F986BCE6F449}"/>
                </a:ext>
              </a:extLst>
            </p:cNvPr>
            <p:cNvSpPr/>
            <p:nvPr/>
          </p:nvSpPr>
          <p:spPr>
            <a:xfrm>
              <a:off x="10404242" y="70409"/>
              <a:ext cx="1707296" cy="66936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B93C58B-F7A2-4BAE-9BC7-501E64C4BD93}"/>
              </a:ext>
            </a:extLst>
          </p:cNvPr>
          <p:cNvSpPr/>
          <p:nvPr/>
        </p:nvSpPr>
        <p:spPr>
          <a:xfrm>
            <a:off x="103711" y="2070048"/>
            <a:ext cx="1790285" cy="263530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fde4a62a-c16a-4d6a-9f50-fe85297cb746@namprd09">
            <a:extLst>
              <a:ext uri="{FF2B5EF4-FFF2-40B4-BE49-F238E27FC236}">
                <a16:creationId xmlns:a16="http://schemas.microsoft.com/office/drawing/2014/main" id="{0940477E-FD83-4255-B7B0-2F92DF9EB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0097" y="2770106"/>
            <a:ext cx="3102704" cy="38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B3E98C-9F7A-419D-B60C-B6D0C5199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0477" y="2711751"/>
            <a:ext cx="3464351" cy="4117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17E09F-98B0-4C04-B79A-68BA79889776}"/>
              </a:ext>
            </a:extLst>
          </p:cNvPr>
          <p:cNvSpPr txBox="1"/>
          <p:nvPr/>
        </p:nvSpPr>
        <p:spPr>
          <a:xfrm>
            <a:off x="6260004" y="1118695"/>
            <a:ext cx="577215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lists as scientific or common names</a:t>
            </a:r>
          </a:p>
          <a:p>
            <a:pPr defTabSz="685800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– Make a short list of species you know, are interested in, and expect to survey for in your area</a:t>
            </a:r>
          </a:p>
          <a:p>
            <a:pPr defTabSz="685800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</a:t>
            </a:r>
            <a:r>
              <a:rPr lang="en-US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Fogbit</a:t>
            </a: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 Species</a:t>
            </a:r>
          </a:p>
          <a:p>
            <a:pPr defTabSz="685800"/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Jumping Worm</a:t>
            </a:r>
          </a:p>
          <a:p>
            <a:pPr defTabSz="685800"/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Tree-of-heaven</a:t>
            </a:r>
          </a:p>
          <a:p>
            <a:pPr defTabSz="685800"/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chestnut</a:t>
            </a:r>
          </a:p>
          <a:p>
            <a:pPr defTabSz="685800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Defaults are typically fine</a:t>
            </a:r>
          </a:p>
        </p:txBody>
      </p:sp>
    </p:spTree>
    <p:extLst>
      <p:ext uri="{BB962C8B-B14F-4D97-AF65-F5344CB8AC3E}">
        <p14:creationId xmlns:p14="http://schemas.microsoft.com/office/powerpoint/2010/main" val="35564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-14829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 - preferences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4DDF49A-F4EA-4503-B4F1-B57F6F3E1A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7900" y="2444341"/>
            <a:ext cx="3483675" cy="404745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3E9021-2598-4D5F-B880-742595DCD9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711" y="1641465"/>
            <a:ext cx="3488864" cy="802876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886EEB-B511-43E0-A452-2B82EEECBEA6}"/>
              </a:ext>
            </a:extLst>
          </p:cNvPr>
          <p:cNvSpPr txBox="1"/>
          <p:nvPr/>
        </p:nvSpPr>
        <p:spPr>
          <a:xfrm>
            <a:off x="6354892" y="1103562"/>
            <a:ext cx="577215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3000"/>
              </a:spcAft>
            </a:pPr>
            <a:r>
              <a:rPr lang="en-US" sz="24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your org/project is not appearing</a:t>
            </a:r>
          </a:p>
          <a:p>
            <a:pPr defTabSz="685800">
              <a:spcAft>
                <a:spcPts val="3000"/>
              </a:spcAft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Join Organization or Project Online</a:t>
            </a:r>
          </a:p>
          <a:p>
            <a:pPr defTabSz="685800">
              <a:spcAft>
                <a:spcPts val="3000"/>
              </a:spcAft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Select Retrieve iMap Lists</a:t>
            </a:r>
          </a:p>
          <a:p>
            <a:pPr defTabSz="685800">
              <a:spcAft>
                <a:spcPts val="3000"/>
              </a:spcAft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Set to Default</a:t>
            </a: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spcAft>
                <a:spcPts val="300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6E4EC9-7D3B-4CAC-8B16-BE5FBA057797}"/>
              </a:ext>
            </a:extLst>
          </p:cNvPr>
          <p:cNvCxnSpPr>
            <a:cxnSpLocks/>
          </p:cNvCxnSpPr>
          <p:nvPr/>
        </p:nvCxnSpPr>
        <p:spPr>
          <a:xfrm flipH="1" flipV="1">
            <a:off x="4861560" y="2628621"/>
            <a:ext cx="1493332" cy="7054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7B0D57-5D49-44EA-BDAF-CE28CE3BCAF8}"/>
              </a:ext>
            </a:extLst>
          </p:cNvPr>
          <p:cNvCxnSpPr>
            <a:cxnSpLocks/>
          </p:cNvCxnSpPr>
          <p:nvPr/>
        </p:nvCxnSpPr>
        <p:spPr>
          <a:xfrm flipH="1">
            <a:off x="5138057" y="3334063"/>
            <a:ext cx="1216835" cy="7110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B82BF4-5DBA-400C-82D6-B4D2AFECB48C}"/>
              </a:ext>
            </a:extLst>
          </p:cNvPr>
          <p:cNvCxnSpPr>
            <a:cxnSpLocks/>
          </p:cNvCxnSpPr>
          <p:nvPr/>
        </p:nvCxnSpPr>
        <p:spPr>
          <a:xfrm flipH="1">
            <a:off x="2817004" y="5631071"/>
            <a:ext cx="333375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DA7DC0-5CE2-44DA-97E4-4763C7C524C0}"/>
              </a:ext>
            </a:extLst>
          </p:cNvPr>
          <p:cNvGrpSpPr>
            <a:grpSpLocks noChangeAspect="1"/>
          </p:cNvGrpSpPr>
          <p:nvPr/>
        </p:nvGrpSpPr>
        <p:grpSpPr>
          <a:xfrm>
            <a:off x="123307" y="97925"/>
            <a:ext cx="1751094" cy="6865406"/>
            <a:chOff x="10404242" y="70409"/>
            <a:chExt cx="1707296" cy="66936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CD5D5D-3BDF-4328-9EB1-3EC6FBA5AB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22615" y="93908"/>
              <a:ext cx="1470551" cy="241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430262E-5C86-4058-82B3-028F65D37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0524341" y="2441555"/>
              <a:ext cx="1467098" cy="24351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9110D6-5F64-4C85-BA55-9A6102664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3508" y="4903305"/>
              <a:ext cx="1488764" cy="17296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FCE2A4-4AF4-47C8-9B86-56A37DA0052E}"/>
                </a:ext>
              </a:extLst>
            </p:cNvPr>
            <p:cNvSpPr/>
            <p:nvPr/>
          </p:nvSpPr>
          <p:spPr>
            <a:xfrm>
              <a:off x="10404242" y="70409"/>
              <a:ext cx="1707296" cy="66936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493C557-146C-4881-81C2-479EE5CCB031}"/>
              </a:ext>
            </a:extLst>
          </p:cNvPr>
          <p:cNvSpPr/>
          <p:nvPr/>
        </p:nvSpPr>
        <p:spPr>
          <a:xfrm>
            <a:off x="143673" y="4565936"/>
            <a:ext cx="1710362" cy="217003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5BBDBF-72E4-47DA-B5E2-92B1E3893E99}"/>
              </a:ext>
            </a:extLst>
          </p:cNvPr>
          <p:cNvSpPr/>
          <p:nvPr/>
        </p:nvSpPr>
        <p:spPr>
          <a:xfrm>
            <a:off x="6255846" y="5202086"/>
            <a:ext cx="1277914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50000"/>
              </a:lnSpc>
              <a:spcAft>
                <a:spcPts val="3000"/>
              </a:spcAft>
            </a:pP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321D3-A9F9-4B31-A840-C3E3FCBC4823}"/>
              </a:ext>
            </a:extLst>
          </p:cNvPr>
          <p:cNvSpPr txBox="1"/>
          <p:nvPr/>
        </p:nvSpPr>
        <p:spPr>
          <a:xfrm>
            <a:off x="2212711" y="2444341"/>
            <a:ext cx="2127641" cy="368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My Default Project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26D23D-50C1-49A3-862C-C4D7EBDDEAFE}"/>
              </a:ext>
            </a:extLst>
          </p:cNvPr>
          <p:cNvSpPr txBox="1"/>
          <p:nvPr/>
        </p:nvSpPr>
        <p:spPr>
          <a:xfrm>
            <a:off x="2194093" y="3852232"/>
            <a:ext cx="266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My Default Organization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125E84C4-25AB-4860-B0BA-774642C0E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40965" y="3102920"/>
            <a:ext cx="2526994" cy="33205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DFE6FF3-D961-4596-9B53-1C471A9D39AD}"/>
              </a:ext>
            </a:extLst>
          </p:cNvPr>
          <p:cNvSpPr/>
          <p:nvPr/>
        </p:nvSpPr>
        <p:spPr>
          <a:xfrm rot="5400000">
            <a:off x="10323748" y="4979155"/>
            <a:ext cx="361427" cy="22867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1C5CFB-0508-47C3-814C-0C46D9908F11}"/>
              </a:ext>
            </a:extLst>
          </p:cNvPr>
          <p:cNvCxnSpPr>
            <a:cxnSpLocks/>
          </p:cNvCxnSpPr>
          <p:nvPr/>
        </p:nvCxnSpPr>
        <p:spPr>
          <a:xfrm>
            <a:off x="10328223" y="3102920"/>
            <a:ext cx="461606" cy="29001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9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993CA1-8D8D-4FBD-A572-8008F8791E3B}"/>
              </a:ext>
            </a:extLst>
          </p:cNvPr>
          <p:cNvSpPr/>
          <p:nvPr/>
        </p:nvSpPr>
        <p:spPr>
          <a:xfrm>
            <a:off x="-18988" y="915285"/>
            <a:ext cx="6114987" cy="5942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A44781-7C74-4086-959D-6F27CFF62346}"/>
              </a:ext>
            </a:extLst>
          </p:cNvPr>
          <p:cNvSpPr/>
          <p:nvPr/>
        </p:nvSpPr>
        <p:spPr>
          <a:xfrm>
            <a:off x="1359942" y="5139453"/>
            <a:ext cx="3225039" cy="11762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58D7B2-240A-4866-AA99-9C892D029BB7}"/>
              </a:ext>
            </a:extLst>
          </p:cNvPr>
          <p:cNvSpPr/>
          <p:nvPr/>
        </p:nvSpPr>
        <p:spPr>
          <a:xfrm>
            <a:off x="602712" y="3249627"/>
            <a:ext cx="4835611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/>
              <a:t>Our mission is to facilitate conservation of New York's biodiversity by providing comprehensive information and scientific expertise on rare species and natural ecosystems to resource managers and other conservation partners.</a:t>
            </a:r>
          </a:p>
          <a:p>
            <a:pPr algn="just"/>
            <a:endParaRPr lang="en-US"/>
          </a:p>
          <a:p>
            <a:pPr algn="just"/>
            <a:r>
              <a:rPr lang="en-US" i="1"/>
              <a:t>Partnership between NYS DEC and SUNY ESF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F49EA84-654F-4A61-95C5-20AC0BA3B3DA}"/>
              </a:ext>
            </a:extLst>
          </p:cNvPr>
          <p:cNvSpPr txBox="1"/>
          <p:nvPr/>
        </p:nvSpPr>
        <p:spPr>
          <a:xfrm>
            <a:off x="1378930" y="5727595"/>
            <a:ext cx="2236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Conservation Guides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https://guides.nynhp.org/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334CF971-1B25-4162-AD0A-9B6EEB03747D}"/>
              </a:ext>
            </a:extLst>
          </p:cNvPr>
          <p:cNvSpPr txBox="1"/>
          <p:nvPr/>
        </p:nvSpPr>
        <p:spPr>
          <a:xfrm>
            <a:off x="1359943" y="5188931"/>
            <a:ext cx="32250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Trees for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Tribs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u="sng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https://www.nynhp.org/treesfortribsny</a:t>
            </a:r>
            <a:endParaRPr lang="en-US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430D7A-2B00-4196-84F2-F2640384C74B}"/>
              </a:ext>
            </a:extLst>
          </p:cNvPr>
          <p:cNvSpPr txBox="1">
            <a:spLocks/>
          </p:cNvSpPr>
          <p:nvPr/>
        </p:nvSpPr>
        <p:spPr>
          <a:xfrm>
            <a:off x="0" y="113364"/>
            <a:ext cx="12192000" cy="8919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000" b="1">
                <a:solidFill>
                  <a:schemeClr val="bg1"/>
                </a:solidFill>
              </a:rPr>
              <a:t> NY Natural Heritage Program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BE7201-8272-4F42-A989-D62B1CD873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2250" y="1267155"/>
            <a:ext cx="3761938" cy="168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3499418-64D8-4EF2-8AD2-CAFFAF6279AF}"/>
              </a:ext>
            </a:extLst>
          </p:cNvPr>
          <p:cNvGrpSpPr/>
          <p:nvPr/>
        </p:nvGrpSpPr>
        <p:grpSpPr>
          <a:xfrm>
            <a:off x="6127633" y="1291848"/>
            <a:ext cx="5758356" cy="5566152"/>
            <a:chOff x="6127633" y="1291848"/>
            <a:chExt cx="5758356" cy="5566152"/>
          </a:xfrm>
        </p:grpSpPr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58B1059-ECAC-4AAF-AF07-C53960C50B77}"/>
                </a:ext>
              </a:extLst>
            </p:cNvPr>
            <p:cNvSpPr txBox="1"/>
            <p:nvPr/>
          </p:nvSpPr>
          <p:spPr>
            <a:xfrm>
              <a:off x="6313987" y="1291848"/>
              <a:ext cx="5528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/>
                <a:t>Invasive Species Database Program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F2D3105-A1B0-41B4-9FFA-BB5485A7C9B3}"/>
                </a:ext>
              </a:extLst>
            </p:cNvPr>
            <p:cNvGrpSpPr/>
            <p:nvPr/>
          </p:nvGrpSpPr>
          <p:grpSpPr>
            <a:xfrm>
              <a:off x="6127633" y="1850590"/>
              <a:ext cx="5758356" cy="5007410"/>
              <a:chOff x="6127633" y="1850590"/>
              <a:chExt cx="5758356" cy="500741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5F9CC4F-D701-4167-A050-FFCF02BE4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7633" y="1958073"/>
                <a:ext cx="3432209" cy="1757962"/>
              </a:xfrm>
              <a:prstGeom prst="rect">
                <a:avLst/>
              </a:prstGeom>
              <a:noFill/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3886EBF-14DA-442D-88F3-B9E2ACD60E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559842" y="1850590"/>
                <a:ext cx="2029446" cy="1723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0238C8A-2A4F-48A5-959C-ECD36CC3C9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7782" y="4511444"/>
                <a:ext cx="2059054" cy="202211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583F0F3-8035-48B6-976C-903220DB8F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78799" y="4086256"/>
                <a:ext cx="2663792" cy="2091932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4606A28-8B11-41BD-B516-E13694F2A42C}"/>
                  </a:ext>
                </a:extLst>
              </p:cNvPr>
              <p:cNvSpPr/>
              <p:nvPr/>
            </p:nvSpPr>
            <p:spPr>
              <a:xfrm>
                <a:off x="9135400" y="6273225"/>
                <a:ext cx="275058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Spatial Prioritization Models</a:t>
                </a:r>
              </a:p>
              <a:p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4B46182-D7A1-4E66-B143-79B1BEF35482}"/>
              </a:ext>
            </a:extLst>
          </p:cNvPr>
          <p:cNvSpPr/>
          <p:nvPr/>
        </p:nvSpPr>
        <p:spPr>
          <a:xfrm>
            <a:off x="0" y="0"/>
            <a:ext cx="12192000" cy="1058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0B734D2-FB6D-496E-87E7-D69064A3C4C5}"/>
              </a:ext>
            </a:extLst>
          </p:cNvPr>
          <p:cNvSpPr txBox="1">
            <a:spLocks/>
          </p:cNvSpPr>
          <p:nvPr/>
        </p:nvSpPr>
        <p:spPr>
          <a:xfrm>
            <a:off x="15816" y="126897"/>
            <a:ext cx="12192000" cy="8919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NY Natural Heritage Program</a:t>
            </a:r>
          </a:p>
        </p:txBody>
      </p:sp>
    </p:spTree>
    <p:extLst>
      <p:ext uri="{BB962C8B-B14F-4D97-AF65-F5344CB8AC3E}">
        <p14:creationId xmlns:p14="http://schemas.microsoft.com/office/powerpoint/2010/main" val="250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9C4007-5C1A-45B5-8E9D-60CA5105D6D9}"/>
              </a:ext>
            </a:extLst>
          </p:cNvPr>
          <p:cNvSpPr txBox="1"/>
          <p:nvPr/>
        </p:nvSpPr>
        <p:spPr>
          <a:xfrm>
            <a:off x="662608" y="2080645"/>
            <a:ext cx="4518991" cy="322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Setup Account and App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Record invasive species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Upload records to iMap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52061-6485-4EC0-BABB-0A8506E021BC}"/>
              </a:ext>
            </a:extLst>
          </p:cNvPr>
          <p:cNvSpPr txBox="1"/>
          <p:nvPr/>
        </p:nvSpPr>
        <p:spPr>
          <a:xfrm>
            <a:off x="6991349" y="2080645"/>
            <a:ext cx="4518991" cy="320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Connectivity required</a:t>
            </a:r>
          </a:p>
          <a:p>
            <a:pPr>
              <a:lnSpc>
                <a:spcPct val="300000"/>
              </a:lnSpc>
            </a:pPr>
            <a:r>
              <a:rPr lang="en-US" sz="24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Connectivity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required</a:t>
            </a:r>
          </a:p>
          <a:p>
            <a:pPr>
              <a:lnSpc>
                <a:spcPct val="30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Connectivity required</a:t>
            </a:r>
          </a:p>
        </p:txBody>
      </p:sp>
      <p:pic>
        <p:nvPicPr>
          <p:cNvPr id="13" name="Graphic 12" descr="Wireless">
            <a:extLst>
              <a:ext uri="{FF2B5EF4-FFF2-40B4-BE49-F238E27FC236}">
                <a16:creationId xmlns:a16="http://schemas.microsoft.com/office/drawing/2014/main" id="{7435D394-A039-4A7C-8C76-7A6363BE4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1122" y="2133665"/>
            <a:ext cx="914400" cy="914400"/>
          </a:xfrm>
          <a:prstGeom prst="rect">
            <a:avLst/>
          </a:prstGeom>
        </p:spPr>
      </p:pic>
      <p:pic>
        <p:nvPicPr>
          <p:cNvPr id="14" name="Graphic 13" descr="Wireless">
            <a:extLst>
              <a:ext uri="{FF2B5EF4-FFF2-40B4-BE49-F238E27FC236}">
                <a16:creationId xmlns:a16="http://schemas.microsoft.com/office/drawing/2014/main" id="{ADBE4ACC-C5D1-44C8-99C1-BAABCA73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4036" y="4428605"/>
            <a:ext cx="914400" cy="91440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3401AB14-3BA4-45B8-9D80-73DE41662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3140" y="22862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23C5A80-0C34-4CAF-90E8-0E2B01D96723}"/>
              </a:ext>
            </a:extLst>
          </p:cNvPr>
          <p:cNvSpPr/>
          <p:nvPr/>
        </p:nvSpPr>
        <p:spPr>
          <a:xfrm rot="5400000">
            <a:off x="5421050" y="-1641359"/>
            <a:ext cx="1058351" cy="111583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Wireless">
            <a:extLst>
              <a:ext uri="{FF2B5EF4-FFF2-40B4-BE49-F238E27FC236}">
                <a16:creationId xmlns:a16="http://schemas.microsoft.com/office/drawing/2014/main" id="{E61BE08D-945A-4FBE-8D40-11BFB3B47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4036" y="3397613"/>
            <a:ext cx="914400" cy="914400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238E676C-A494-47AA-8C12-E2F0B8120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1122" y="3472204"/>
            <a:ext cx="790448" cy="790448"/>
          </a:xfrm>
          <a:prstGeom prst="rect">
            <a:avLst/>
          </a:prstGeom>
        </p:spPr>
      </p:pic>
      <p:pic>
        <p:nvPicPr>
          <p:cNvPr id="18" name="Picture 4" descr="Bay Area Classic Ham Sandwich | Indiana Kitchen® Brand Pork Products">
            <a:extLst>
              <a:ext uri="{FF2B5EF4-FFF2-40B4-BE49-F238E27FC236}">
                <a16:creationId xmlns:a16="http://schemas.microsoft.com/office/drawing/2014/main" id="{71C64A2C-A766-41FC-A4CB-245CEEAA7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4475" y="1075314"/>
            <a:ext cx="6498423" cy="56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Add Observation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AFBD3A6-A80E-4037-80B4-D073A9FC6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63" y="1733606"/>
            <a:ext cx="2273300" cy="4102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3295250-5C69-48E1-9C71-EE0F4D6A136A}"/>
              </a:ext>
            </a:extLst>
          </p:cNvPr>
          <p:cNvSpPr/>
          <p:nvPr/>
        </p:nvSpPr>
        <p:spPr>
          <a:xfrm>
            <a:off x="1301750" y="2199642"/>
            <a:ext cx="1074327" cy="518154"/>
          </a:xfrm>
          <a:prstGeom prst="ellipse">
            <a:avLst/>
          </a:prstGeom>
          <a:noFill/>
          <a:ln w="57150">
            <a:solidFill>
              <a:srgbClr val="9FC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927174-6D29-4E9A-9BBE-B578777C52D4}"/>
              </a:ext>
            </a:extLst>
          </p:cNvPr>
          <p:cNvCxnSpPr>
            <a:cxnSpLocks/>
          </p:cNvCxnSpPr>
          <p:nvPr/>
        </p:nvCxnSpPr>
        <p:spPr>
          <a:xfrm>
            <a:off x="2376077" y="2458719"/>
            <a:ext cx="1923246" cy="1489509"/>
          </a:xfrm>
          <a:prstGeom prst="straightConnector1">
            <a:avLst/>
          </a:prstGeom>
          <a:ln w="76200">
            <a:solidFill>
              <a:srgbClr val="9FCE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69D256-C673-4346-AFF2-38458A2B567D}"/>
              </a:ext>
            </a:extLst>
          </p:cNvPr>
          <p:cNvSpPr txBox="1"/>
          <p:nvPr/>
        </p:nvSpPr>
        <p:spPr>
          <a:xfrm>
            <a:off x="4366559" y="3948228"/>
            <a:ext cx="4898464" cy="769441"/>
          </a:xfrm>
          <a:prstGeom prst="rect">
            <a:avLst/>
          </a:prstGeom>
          <a:solidFill>
            <a:srgbClr val="017F01"/>
          </a:solidFill>
          <a:ln>
            <a:solidFill>
              <a:srgbClr val="9FCE4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+Add Observation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B2C0DD-3674-462E-BADD-2F5096999D25}"/>
              </a:ext>
            </a:extLst>
          </p:cNvPr>
          <p:cNvGrpSpPr>
            <a:grpSpLocks noChangeAspect="1"/>
          </p:cNvGrpSpPr>
          <p:nvPr/>
        </p:nvGrpSpPr>
        <p:grpSpPr>
          <a:xfrm>
            <a:off x="9849627" y="320040"/>
            <a:ext cx="1585946" cy="6217920"/>
            <a:chOff x="10404242" y="70409"/>
            <a:chExt cx="1707296" cy="66936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AD3B65-02EC-4752-BDB8-F0E9DAA21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4903147"/>
              <a:ext cx="1463291" cy="17673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05FC24-B094-4DD7-AF4F-D2D4A26DF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2454419"/>
              <a:ext cx="1463291" cy="24670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4328AA-30DE-4CD4-BAF6-40D9AB53C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89695"/>
              <a:ext cx="1463291" cy="234543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EEB063-09B2-45C9-9FB4-A6158F6DC324}"/>
                </a:ext>
              </a:extLst>
            </p:cNvPr>
            <p:cNvSpPr/>
            <p:nvPr/>
          </p:nvSpPr>
          <p:spPr>
            <a:xfrm>
              <a:off x="10404242" y="70409"/>
              <a:ext cx="1707296" cy="66936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4153089-2CC6-4E4C-AE7E-0E57B34F0D8B}"/>
              </a:ext>
            </a:extLst>
          </p:cNvPr>
          <p:cNvSpPr txBox="1"/>
          <p:nvPr/>
        </p:nvSpPr>
        <p:spPr>
          <a:xfrm>
            <a:off x="4299323" y="4734632"/>
            <a:ext cx="4941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i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follow along</a:t>
            </a:r>
            <a:endParaRPr lang="en-US" sz="2800" i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331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Add Observation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DE5B478-A243-447E-AC3B-EA836BD9893F}"/>
              </a:ext>
            </a:extLst>
          </p:cNvPr>
          <p:cNvSpPr txBox="1"/>
          <p:nvPr/>
        </p:nvSpPr>
        <p:spPr>
          <a:xfrm>
            <a:off x="6096000" y="4676749"/>
            <a:ext cx="406879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Select Detected or Not Detected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BF9ABE-923B-4795-A3BF-A9C83547F37F}"/>
              </a:ext>
            </a:extLst>
          </p:cNvPr>
          <p:cNvSpPr txBox="1"/>
          <p:nvPr/>
        </p:nvSpPr>
        <p:spPr>
          <a:xfrm>
            <a:off x="6087021" y="4010492"/>
            <a:ext cx="342472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Select Species – </a:t>
            </a:r>
            <a:r>
              <a:rPr lang="en-US" sz="2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Fake Species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F7207D-D424-476B-A555-2C38FF749141}"/>
              </a:ext>
            </a:extLst>
          </p:cNvPr>
          <p:cNvSpPr txBox="1"/>
          <p:nvPr/>
        </p:nvSpPr>
        <p:spPr>
          <a:xfrm>
            <a:off x="6096000" y="3338210"/>
            <a:ext cx="397348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Enable your custom species list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7A29259-2851-412D-A29B-458CF7DBC720}"/>
              </a:ext>
            </a:extLst>
          </p:cNvPr>
          <p:cNvGrpSpPr>
            <a:grpSpLocks noChangeAspect="1"/>
          </p:cNvGrpSpPr>
          <p:nvPr/>
        </p:nvGrpSpPr>
        <p:grpSpPr>
          <a:xfrm>
            <a:off x="88174" y="334055"/>
            <a:ext cx="1585946" cy="6217920"/>
            <a:chOff x="10404242" y="70409"/>
            <a:chExt cx="1707296" cy="669368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A6FAD38-27B2-4F36-BC06-E76292205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4903147"/>
              <a:ext cx="1463291" cy="17673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C1ED1F4-FA96-424A-8524-4D180B0D2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2454419"/>
              <a:ext cx="1463291" cy="246704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DCB3E5F-9B2B-4728-92CF-02731A7E8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89695"/>
              <a:ext cx="1463291" cy="234543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EAAFEAA-9613-4F05-90C4-0554C1B4B129}"/>
                </a:ext>
              </a:extLst>
            </p:cNvPr>
            <p:cNvSpPr/>
            <p:nvPr/>
          </p:nvSpPr>
          <p:spPr>
            <a:xfrm>
              <a:off x="10404242" y="70409"/>
              <a:ext cx="1707296" cy="66936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FA851B8-D42F-48B2-882F-B67A41FA00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638" y="1360409"/>
            <a:ext cx="2743200" cy="4396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74FE7A-060C-4F98-B118-2CCDEC0DEA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638" y="5756130"/>
            <a:ext cx="2743200" cy="40373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6C9E4D1-6B34-4D72-B6B9-FB53C305AC07}"/>
              </a:ext>
            </a:extLst>
          </p:cNvPr>
          <p:cNvSpPr txBox="1"/>
          <p:nvPr/>
        </p:nvSpPr>
        <p:spPr>
          <a:xfrm>
            <a:off x="6087021" y="2048361"/>
            <a:ext cx="280660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Take photo with camera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1C30959-92EC-44BD-8E0E-0148EF03A38B}"/>
              </a:ext>
            </a:extLst>
          </p:cNvPr>
          <p:cNvCxnSpPr>
            <a:cxnSpLocks/>
          </p:cNvCxnSpPr>
          <p:nvPr/>
        </p:nvCxnSpPr>
        <p:spPr>
          <a:xfrm flipH="1">
            <a:off x="4344442" y="4211599"/>
            <a:ext cx="1720974" cy="3872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DB9DC28-02B7-4029-A300-DF5445FA9FB3}"/>
              </a:ext>
            </a:extLst>
          </p:cNvPr>
          <p:cNvCxnSpPr>
            <a:cxnSpLocks/>
          </p:cNvCxnSpPr>
          <p:nvPr/>
        </p:nvCxnSpPr>
        <p:spPr>
          <a:xfrm flipH="1">
            <a:off x="3372010" y="3571367"/>
            <a:ext cx="2683363" cy="634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746B6BE-BA72-4C26-A913-1DE4BBA26F14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4241846" y="4876804"/>
            <a:ext cx="1854154" cy="33170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598D271-4EAA-4F0B-A5D9-62016E2ADE95}"/>
              </a:ext>
            </a:extLst>
          </p:cNvPr>
          <p:cNvCxnSpPr>
            <a:cxnSpLocks/>
          </p:cNvCxnSpPr>
          <p:nvPr/>
        </p:nvCxnSpPr>
        <p:spPr>
          <a:xfrm flipH="1" flipV="1">
            <a:off x="3837858" y="1960207"/>
            <a:ext cx="2258242" cy="2994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A79CD3-2943-4348-A8EA-3E5DC673BBA2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4313859" y="2248416"/>
            <a:ext cx="1773162" cy="7837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F8A8ADA-E556-4C9E-A790-F0D66C70F319}"/>
              </a:ext>
            </a:extLst>
          </p:cNvPr>
          <p:cNvSpPr/>
          <p:nvPr/>
        </p:nvSpPr>
        <p:spPr>
          <a:xfrm>
            <a:off x="84116" y="276446"/>
            <a:ext cx="1585946" cy="236332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C251A06-4A50-41C4-B193-435F5A9A2BE3}"/>
              </a:ext>
            </a:extLst>
          </p:cNvPr>
          <p:cNvSpPr/>
          <p:nvPr/>
        </p:nvSpPr>
        <p:spPr>
          <a:xfrm>
            <a:off x="1976161" y="1360409"/>
            <a:ext cx="2768155" cy="47994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1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Add Observation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BA6F482-7469-4694-BF71-5EB9EC44B5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5054" y="1572800"/>
            <a:ext cx="2743200" cy="4396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6E00001-D47D-4C4A-823D-DA8EBADF35DC}"/>
              </a:ext>
            </a:extLst>
          </p:cNvPr>
          <p:cNvSpPr txBox="1"/>
          <p:nvPr/>
        </p:nvSpPr>
        <p:spPr>
          <a:xfrm>
            <a:off x="6074152" y="4443055"/>
            <a:ext cx="181728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Your location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4DBF0E-772B-4CEC-86E2-971F09F1E047}"/>
              </a:ext>
            </a:extLst>
          </p:cNvPr>
          <p:cNvSpPr txBox="1"/>
          <p:nvPr/>
        </p:nvSpPr>
        <p:spPr>
          <a:xfrm>
            <a:off x="6086630" y="4934436"/>
            <a:ext cx="423468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</a:rPr>
              <a:t>Your coordinates: If 0,0 is displaying in the Location box, make sure your GPS is enabled on your device</a:t>
            </a:r>
            <a:endParaRPr lang="en-US" sz="2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B04306-1B28-4B58-81B0-21BD73726A2C}"/>
              </a:ext>
            </a:extLst>
          </p:cNvPr>
          <p:cNvSpPr txBox="1"/>
          <p:nvPr/>
        </p:nvSpPr>
        <p:spPr>
          <a:xfrm>
            <a:off x="6086630" y="2603434"/>
            <a:ext cx="442287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</a:rPr>
              <a:t>Note: Map will be blank when out of connectivity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DFDA68-0C7B-44F9-AFE5-C17B14295128}"/>
              </a:ext>
            </a:extLst>
          </p:cNvPr>
          <p:cNvCxnSpPr>
            <a:cxnSpLocks/>
            <a:stCxn id="50" idx="1"/>
          </p:cNvCxnSpPr>
          <p:nvPr/>
        </p:nvCxnSpPr>
        <p:spPr>
          <a:xfrm flipH="1" flipV="1">
            <a:off x="3485998" y="3843953"/>
            <a:ext cx="2588154" cy="799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FA2870-CC4F-45A9-A965-A4DB3E3AFC67}"/>
              </a:ext>
            </a:extLst>
          </p:cNvPr>
          <p:cNvCxnSpPr>
            <a:cxnSpLocks/>
          </p:cNvCxnSpPr>
          <p:nvPr/>
        </p:nvCxnSpPr>
        <p:spPr>
          <a:xfrm flipH="1">
            <a:off x="4366567" y="2991987"/>
            <a:ext cx="1707585" cy="2528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0051213-4392-4FBE-93A8-9B6A06960998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3663364" y="5442267"/>
            <a:ext cx="2423266" cy="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6986CED-FCD4-468D-9209-93DEF486D20C}"/>
              </a:ext>
            </a:extLst>
          </p:cNvPr>
          <p:cNvGrpSpPr>
            <a:grpSpLocks noChangeAspect="1"/>
          </p:cNvGrpSpPr>
          <p:nvPr/>
        </p:nvGrpSpPr>
        <p:grpSpPr>
          <a:xfrm>
            <a:off x="66569" y="257735"/>
            <a:ext cx="1585946" cy="6217920"/>
            <a:chOff x="10404242" y="70409"/>
            <a:chExt cx="1707296" cy="6693683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DDD383E-CDC9-45DA-9734-35AB59E35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4903147"/>
              <a:ext cx="1463291" cy="176737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D95E512-86B2-411E-BAC8-0A21E93DE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2454419"/>
              <a:ext cx="1463291" cy="246704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512C60B-F32A-4DC5-83B8-3366DC7C7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89695"/>
              <a:ext cx="1463291" cy="234543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C0C4D40-E13C-445B-A185-CA80DF58AAA1}"/>
                </a:ext>
              </a:extLst>
            </p:cNvPr>
            <p:cNvSpPr/>
            <p:nvPr/>
          </p:nvSpPr>
          <p:spPr>
            <a:xfrm>
              <a:off x="10404242" y="70409"/>
              <a:ext cx="1707296" cy="66936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B0859AFC-CEFB-422C-A07F-3EF76B106C9A}"/>
              </a:ext>
            </a:extLst>
          </p:cNvPr>
          <p:cNvSpPr/>
          <p:nvPr/>
        </p:nvSpPr>
        <p:spPr>
          <a:xfrm>
            <a:off x="66569" y="2603434"/>
            <a:ext cx="1585946" cy="236332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10B720B-1FE6-41BA-AB30-925C832A2E90}"/>
              </a:ext>
            </a:extLst>
          </p:cNvPr>
          <p:cNvSpPr/>
          <p:nvPr/>
        </p:nvSpPr>
        <p:spPr>
          <a:xfrm>
            <a:off x="2022577" y="1582377"/>
            <a:ext cx="2768155" cy="43773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80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Add Observation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AE37072-6F01-431C-AAFD-CEE2F970C53F}"/>
              </a:ext>
            </a:extLst>
          </p:cNvPr>
          <p:cNvGrpSpPr>
            <a:grpSpLocks noChangeAspect="1"/>
          </p:cNvGrpSpPr>
          <p:nvPr/>
        </p:nvGrpSpPr>
        <p:grpSpPr>
          <a:xfrm>
            <a:off x="66569" y="257735"/>
            <a:ext cx="1585946" cy="6217920"/>
            <a:chOff x="10404242" y="70409"/>
            <a:chExt cx="1707296" cy="669368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347C210-DD3A-4274-926D-A2A31D0AA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4903147"/>
              <a:ext cx="1463291" cy="176737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E6E2575-C851-4A61-97B0-0087B2F57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2454419"/>
              <a:ext cx="1463291" cy="246704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86AE665-2841-4418-B618-17F01B873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26245" y="89695"/>
              <a:ext cx="1463291" cy="2345438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E89627A-36A2-4F81-8C3E-F19C99FD8D0A}"/>
                </a:ext>
              </a:extLst>
            </p:cNvPr>
            <p:cNvSpPr/>
            <p:nvPr/>
          </p:nvSpPr>
          <p:spPr>
            <a:xfrm>
              <a:off x="10404242" y="70409"/>
              <a:ext cx="1707296" cy="66936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086EBE6C-FE2A-44DB-B764-A6576C129C18}"/>
              </a:ext>
            </a:extLst>
          </p:cNvPr>
          <p:cNvSpPr/>
          <p:nvPr/>
        </p:nvSpPr>
        <p:spPr>
          <a:xfrm>
            <a:off x="86141" y="4526973"/>
            <a:ext cx="1585946" cy="194868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E9B896-9872-40D7-BF3A-75A99E049163}"/>
              </a:ext>
            </a:extLst>
          </p:cNvPr>
          <p:cNvGrpSpPr/>
          <p:nvPr/>
        </p:nvGrpSpPr>
        <p:grpSpPr>
          <a:xfrm>
            <a:off x="2033128" y="2202015"/>
            <a:ext cx="2768155" cy="3660990"/>
            <a:chOff x="2808981" y="1598505"/>
            <a:chExt cx="2768155" cy="366099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A98DCB7-C176-41FD-8929-0EC319F4C709}"/>
                </a:ext>
              </a:extLst>
            </p:cNvPr>
            <p:cNvGrpSpPr/>
            <p:nvPr/>
          </p:nvGrpSpPr>
          <p:grpSpPr>
            <a:xfrm>
              <a:off x="2833936" y="1623075"/>
              <a:ext cx="2743200" cy="3636420"/>
              <a:chOff x="1941671" y="1318749"/>
              <a:chExt cx="2743200" cy="363642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73834842-C114-49B9-A234-4BC88D627E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41671" y="1318749"/>
                <a:ext cx="2743200" cy="369075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3B9488A1-34CB-4B53-B3FE-E22A53DDF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41671" y="1641914"/>
                <a:ext cx="2743200" cy="3313255"/>
              </a:xfrm>
              <a:prstGeom prst="rect">
                <a:avLst/>
              </a:prstGeom>
            </p:spPr>
          </p:pic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8E71B4D-79D9-4FE9-B35A-2F136847EDCB}"/>
                </a:ext>
              </a:extLst>
            </p:cNvPr>
            <p:cNvSpPr/>
            <p:nvPr/>
          </p:nvSpPr>
          <p:spPr>
            <a:xfrm>
              <a:off x="2808981" y="1598505"/>
              <a:ext cx="2768155" cy="36609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74DDA13-C2E9-4C4F-A69F-D6B12E043106}"/>
              </a:ext>
            </a:extLst>
          </p:cNvPr>
          <p:cNvSpPr txBox="1"/>
          <p:nvPr/>
        </p:nvSpPr>
        <p:spPr>
          <a:xfrm>
            <a:off x="6095396" y="4267713"/>
            <a:ext cx="469902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Add any comments that may enhance the quality of your observation report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6A2342-D30A-40F0-A07D-BB3D25AF0DFE}"/>
              </a:ext>
            </a:extLst>
          </p:cNvPr>
          <p:cNvSpPr txBox="1"/>
          <p:nvPr/>
        </p:nvSpPr>
        <p:spPr>
          <a:xfrm>
            <a:off x="6095396" y="5264870"/>
            <a:ext cx="372920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</a:rPr>
              <a:t>Don’t forget to save your changes!</a:t>
            </a:r>
            <a:endParaRPr lang="en-US" sz="2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80D699E-8CC5-4251-99E4-9A59101630E5}"/>
              </a:ext>
            </a:extLst>
          </p:cNvPr>
          <p:cNvSpPr txBox="1"/>
          <p:nvPr/>
        </p:nvSpPr>
        <p:spPr>
          <a:xfrm>
            <a:off x="6086166" y="3226872"/>
            <a:ext cx="540914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</a:rPr>
              <a:t>Enter the approximate time you were searching for invasive species (optional)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CB65E53-BA45-4B57-AA5D-7E2C810879C2}"/>
              </a:ext>
            </a:extLst>
          </p:cNvPr>
          <p:cNvCxnSpPr>
            <a:cxnSpLocks/>
            <a:stCxn id="80" idx="1"/>
          </p:cNvCxnSpPr>
          <p:nvPr/>
        </p:nvCxnSpPr>
        <p:spPr>
          <a:xfrm flipH="1" flipV="1">
            <a:off x="4282786" y="4479770"/>
            <a:ext cx="1812610" cy="141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1E69BC0-7F93-4657-B17B-6A5D609E2220}"/>
              </a:ext>
            </a:extLst>
          </p:cNvPr>
          <p:cNvCxnSpPr>
            <a:cxnSpLocks/>
            <a:stCxn id="83" idx="1"/>
          </p:cNvCxnSpPr>
          <p:nvPr/>
        </p:nvCxnSpPr>
        <p:spPr>
          <a:xfrm flipH="1">
            <a:off x="3738170" y="3580815"/>
            <a:ext cx="2347996" cy="1961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5D2FF0F-57AF-4217-8672-49B7A1CA90D0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2647950" y="5464925"/>
            <a:ext cx="3447446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C1D43D28-EC98-4330-9F81-2BB8A4424011}"/>
              </a:ext>
            </a:extLst>
          </p:cNvPr>
          <p:cNvSpPr txBox="1"/>
          <p:nvPr/>
        </p:nvSpPr>
        <p:spPr>
          <a:xfrm>
            <a:off x="6120352" y="2469776"/>
            <a:ext cx="210924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000">
                <a:solidFill>
                  <a:prstClr val="black"/>
                </a:solidFill>
              </a:rPr>
              <a:t>Change or select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947BB40-DBFC-4896-A8E7-3D55A2A696F8}"/>
              </a:ext>
            </a:extLst>
          </p:cNvPr>
          <p:cNvCxnSpPr>
            <a:cxnSpLocks/>
            <a:endCxn id="88" idx="1"/>
          </p:cNvCxnSpPr>
          <p:nvPr/>
        </p:nvCxnSpPr>
        <p:spPr>
          <a:xfrm flipV="1">
            <a:off x="3927486" y="2669831"/>
            <a:ext cx="2192866" cy="47086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3AADD019-742C-4B11-8516-4ADA86426DD6}"/>
              </a:ext>
            </a:extLst>
          </p:cNvPr>
          <p:cNvSpPr/>
          <p:nvPr/>
        </p:nvSpPr>
        <p:spPr>
          <a:xfrm>
            <a:off x="2074692" y="5264870"/>
            <a:ext cx="516108" cy="36907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EC61D4-61D1-4E5D-835B-38AC9CB397CC}"/>
              </a:ext>
            </a:extLst>
          </p:cNvPr>
          <p:cNvSpPr txBox="1"/>
          <p:nvPr/>
        </p:nvSpPr>
        <p:spPr>
          <a:xfrm>
            <a:off x="2074692" y="2569708"/>
            <a:ext cx="2127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My Default Project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7DC8F8-D4D7-4E0C-9AA6-FB675319D469}"/>
              </a:ext>
            </a:extLst>
          </p:cNvPr>
          <p:cNvSpPr txBox="1"/>
          <p:nvPr/>
        </p:nvSpPr>
        <p:spPr>
          <a:xfrm>
            <a:off x="2013556" y="3291726"/>
            <a:ext cx="2667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My Default Organization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6AA95F-C647-47AD-9CFF-03D6568CC031}"/>
              </a:ext>
            </a:extLst>
          </p:cNvPr>
          <p:cNvCxnSpPr>
            <a:cxnSpLocks/>
          </p:cNvCxnSpPr>
          <p:nvPr/>
        </p:nvCxnSpPr>
        <p:spPr>
          <a:xfrm flipV="1">
            <a:off x="3897770" y="2639269"/>
            <a:ext cx="2192866" cy="6561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03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3" grpId="0" animBg="1"/>
      <p:bldP spid="9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Bay Area Classic Ham Sandwich | Indiana Kitchen® Brand Pork Products">
            <a:extLst>
              <a:ext uri="{FF2B5EF4-FFF2-40B4-BE49-F238E27FC236}">
                <a16:creationId xmlns:a16="http://schemas.microsoft.com/office/drawing/2014/main" id="{5669CE2D-DC17-4C55-9700-988B801CD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4475" y="1075314"/>
            <a:ext cx="6498423" cy="56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9C4007-5C1A-45B5-8E9D-60CA5105D6D9}"/>
              </a:ext>
            </a:extLst>
          </p:cNvPr>
          <p:cNvSpPr txBox="1"/>
          <p:nvPr/>
        </p:nvSpPr>
        <p:spPr>
          <a:xfrm>
            <a:off x="662608" y="2080645"/>
            <a:ext cx="4518991" cy="322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Setup Account and App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Record invasive species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Upload records to iMap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52061-6485-4EC0-BABB-0A8506E021BC}"/>
              </a:ext>
            </a:extLst>
          </p:cNvPr>
          <p:cNvSpPr txBox="1"/>
          <p:nvPr/>
        </p:nvSpPr>
        <p:spPr>
          <a:xfrm>
            <a:off x="6991349" y="2080645"/>
            <a:ext cx="4518991" cy="320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Connectivity required</a:t>
            </a:r>
          </a:p>
          <a:p>
            <a:pPr>
              <a:lnSpc>
                <a:spcPct val="300000"/>
              </a:lnSpc>
            </a:pPr>
            <a:r>
              <a:rPr lang="en-US" sz="24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Connectivity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required</a:t>
            </a:r>
          </a:p>
          <a:p>
            <a:pPr>
              <a:lnSpc>
                <a:spcPct val="30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Connectivity required</a:t>
            </a:r>
          </a:p>
        </p:txBody>
      </p:sp>
      <p:pic>
        <p:nvPicPr>
          <p:cNvPr id="13" name="Graphic 12" descr="Wireless">
            <a:extLst>
              <a:ext uri="{FF2B5EF4-FFF2-40B4-BE49-F238E27FC236}">
                <a16:creationId xmlns:a16="http://schemas.microsoft.com/office/drawing/2014/main" id="{7435D394-A039-4A7C-8C76-7A6363BE4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1122" y="2133665"/>
            <a:ext cx="914400" cy="914400"/>
          </a:xfrm>
          <a:prstGeom prst="rect">
            <a:avLst/>
          </a:prstGeom>
        </p:spPr>
      </p:pic>
      <p:pic>
        <p:nvPicPr>
          <p:cNvPr id="14" name="Graphic 13" descr="Wireless">
            <a:extLst>
              <a:ext uri="{FF2B5EF4-FFF2-40B4-BE49-F238E27FC236}">
                <a16:creationId xmlns:a16="http://schemas.microsoft.com/office/drawing/2014/main" id="{ADBE4ACC-C5D1-44C8-99C1-BAABCA732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4036" y="4428605"/>
            <a:ext cx="914400" cy="91440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3401AB14-3BA4-45B8-9D80-73DE41662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3140" y="22862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23C5A80-0C34-4CAF-90E8-0E2B01D96723}"/>
              </a:ext>
            </a:extLst>
          </p:cNvPr>
          <p:cNvSpPr/>
          <p:nvPr/>
        </p:nvSpPr>
        <p:spPr>
          <a:xfrm rot="5400000">
            <a:off x="5401998" y="-597497"/>
            <a:ext cx="1058351" cy="111583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Wireless">
            <a:extLst>
              <a:ext uri="{FF2B5EF4-FFF2-40B4-BE49-F238E27FC236}">
                <a16:creationId xmlns:a16="http://schemas.microsoft.com/office/drawing/2014/main" id="{E61BE08D-945A-4FBE-8D40-11BFB3B47F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4036" y="3397613"/>
            <a:ext cx="914400" cy="914400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238E676C-A494-47AA-8C12-E2F0B8120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51122" y="3472204"/>
            <a:ext cx="790448" cy="790448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B29E0E66-3A7D-48BB-8A52-8C474D74E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3140" y="3369386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775FE6-834E-41DE-A3AE-95E7098AA3DE}"/>
              </a:ext>
            </a:extLst>
          </p:cNvPr>
          <p:cNvSpPr txBox="1"/>
          <p:nvPr/>
        </p:nvSpPr>
        <p:spPr>
          <a:xfrm>
            <a:off x="11524805" y="6486992"/>
            <a:ext cx="84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133218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Uploading records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2" descr="IMG_4773.PNG">
            <a:extLst>
              <a:ext uri="{FF2B5EF4-FFF2-40B4-BE49-F238E27FC236}">
                <a16:creationId xmlns:a16="http://schemas.microsoft.com/office/drawing/2014/main" id="{2375CD3A-0F80-4EC6-8475-24104B1F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29" y="1277939"/>
            <a:ext cx="2446337" cy="4343400"/>
          </a:xfrm>
          <a:prstGeom prst="rect">
            <a:avLst/>
          </a:prstGeom>
          <a:noFill/>
          <a:ln w="9525">
            <a:solidFill>
              <a:srgbClr val="99CB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IMG_4774.PNG">
            <a:extLst>
              <a:ext uri="{FF2B5EF4-FFF2-40B4-BE49-F238E27FC236}">
                <a16:creationId xmlns:a16="http://schemas.microsoft.com/office/drawing/2014/main" id="{12DDF60A-362B-458D-B06E-9A422CE6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760" y="1625656"/>
            <a:ext cx="2446338" cy="4343400"/>
          </a:xfrm>
          <a:prstGeom prst="rect">
            <a:avLst/>
          </a:prstGeom>
          <a:noFill/>
          <a:ln w="9525">
            <a:solidFill>
              <a:srgbClr val="99CB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G_4775.PNG">
            <a:extLst>
              <a:ext uri="{FF2B5EF4-FFF2-40B4-BE49-F238E27FC236}">
                <a16:creationId xmlns:a16="http://schemas.microsoft.com/office/drawing/2014/main" id="{7AE2D903-63E6-4FE9-967E-A370DE133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187" y="1839850"/>
            <a:ext cx="2447925" cy="4343400"/>
          </a:xfrm>
          <a:prstGeom prst="rect">
            <a:avLst/>
          </a:prstGeom>
          <a:noFill/>
          <a:ln w="9525">
            <a:solidFill>
              <a:srgbClr val="99CB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F17D69F-5E17-4023-9AE3-EB095158C6B0}"/>
              </a:ext>
            </a:extLst>
          </p:cNvPr>
          <p:cNvSpPr/>
          <p:nvPr/>
        </p:nvSpPr>
        <p:spPr>
          <a:xfrm>
            <a:off x="2313463" y="2341211"/>
            <a:ext cx="632803" cy="3231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EBA64A-E76A-422A-92C3-D252A688DF37}"/>
              </a:ext>
            </a:extLst>
          </p:cNvPr>
          <p:cNvSpPr/>
          <p:nvPr/>
        </p:nvSpPr>
        <p:spPr>
          <a:xfrm>
            <a:off x="3306297" y="2710731"/>
            <a:ext cx="1004093" cy="3231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C8D88F-4FE3-414A-84BD-57551B4C19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19" t="14395" r="10272" b="17339"/>
          <a:stretch/>
        </p:blipFill>
        <p:spPr>
          <a:xfrm>
            <a:off x="9431747" y="2502804"/>
            <a:ext cx="2447926" cy="431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169 0.0305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Uploading records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2" descr="IMG_4773.PNG">
            <a:extLst>
              <a:ext uri="{FF2B5EF4-FFF2-40B4-BE49-F238E27FC236}">
                <a16:creationId xmlns:a16="http://schemas.microsoft.com/office/drawing/2014/main" id="{2375CD3A-0F80-4EC6-8475-24104B1F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3571" y="1526592"/>
            <a:ext cx="2242991" cy="3982365"/>
          </a:xfrm>
          <a:prstGeom prst="rect">
            <a:avLst/>
          </a:prstGeom>
          <a:noFill/>
          <a:ln w="9525">
            <a:solidFill>
              <a:srgbClr val="99CB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C8D88F-4FE3-414A-84BD-57551B4C19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19" t="14395" r="10272" b="17339"/>
          <a:stretch/>
        </p:blipFill>
        <p:spPr>
          <a:xfrm>
            <a:off x="7472179" y="1470899"/>
            <a:ext cx="2242991" cy="39492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B84443-8B28-4892-897A-1C193D9645ED}"/>
              </a:ext>
            </a:extLst>
          </p:cNvPr>
          <p:cNvSpPr txBox="1"/>
          <p:nvPr/>
        </p:nvSpPr>
        <p:spPr>
          <a:xfrm>
            <a:off x="1681572" y="5700254"/>
            <a:ext cx="4182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Record is on your device, NOT in the online database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80315-8A64-4360-AEAB-F89AB48F5FD7}"/>
              </a:ext>
            </a:extLst>
          </p:cNvPr>
          <p:cNvSpPr txBox="1"/>
          <p:nvPr/>
        </p:nvSpPr>
        <p:spPr>
          <a:xfrm>
            <a:off x="7006957" y="5611478"/>
            <a:ext cx="4182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Record has left phone,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Is in online database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9B5F02-0A49-4B88-8385-7EBD9D22BC1E}"/>
              </a:ext>
            </a:extLst>
          </p:cNvPr>
          <p:cNvSpPr txBox="1"/>
          <p:nvPr/>
        </p:nvSpPr>
        <p:spPr>
          <a:xfrm>
            <a:off x="9993085" y="2895323"/>
            <a:ext cx="1911136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Questions about Mobile App?</a:t>
            </a:r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Type into the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chatbox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29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ay Area Classic Ham Sandwich | Indiana Kitchen® Brand Pork Products">
            <a:extLst>
              <a:ext uri="{FF2B5EF4-FFF2-40B4-BE49-F238E27FC236}">
                <a16:creationId xmlns:a16="http://schemas.microsoft.com/office/drawing/2014/main" id="{2ACBB74B-738F-4DA2-B042-606BD9A7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868" y="1295427"/>
            <a:ext cx="6498423" cy="56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0829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Mobile App</a:t>
              </a:r>
              <a:endParaRPr kumimoji="0" lang="en-US" sz="5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9C4007-5C1A-45B5-8E9D-60CA5105D6D9}"/>
              </a:ext>
            </a:extLst>
          </p:cNvPr>
          <p:cNvSpPr txBox="1"/>
          <p:nvPr/>
        </p:nvSpPr>
        <p:spPr>
          <a:xfrm>
            <a:off x="244929" y="1723788"/>
            <a:ext cx="581177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Set Preferences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“Retrieve iMap Lists”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 Species List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 Default Project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Record an observation        of “Fake Species”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Upload observations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3D5356B5-269A-4006-9912-D8E0B15AF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916" y="1365839"/>
            <a:ext cx="2756168" cy="497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3808672A-8923-4612-A696-E927CF654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5389" y="1431492"/>
            <a:ext cx="914400" cy="914400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815B7D72-3E51-438D-B4E7-2F2A4E94A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5389" y="1897174"/>
            <a:ext cx="914400" cy="914400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63430CED-035C-466C-95E7-51DD36860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5035" y="2325535"/>
            <a:ext cx="914400" cy="914400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CFC143EA-616C-435E-B567-C55062524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1710" y="2732193"/>
            <a:ext cx="914400" cy="914400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924CCE75-3040-44A9-9F6F-A2D1A0B5F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9492" y="3833868"/>
            <a:ext cx="914400" cy="914400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6D51FBEF-C248-41BA-B5C5-6BAF95D42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3710" y="51975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56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Good Photos are Essential!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43786C1-52E2-4DD9-A9BF-CA2F3B128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519"/>
          <a:stretch/>
        </p:blipFill>
        <p:spPr>
          <a:xfrm>
            <a:off x="-1966913" y="1269097"/>
            <a:ext cx="7286626" cy="3787033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FF7D6-83C3-4718-82F6-BD21CC4D1CB2}"/>
              </a:ext>
            </a:extLst>
          </p:cNvPr>
          <p:cNvSpPr txBox="1"/>
          <p:nvPr/>
        </p:nvSpPr>
        <p:spPr>
          <a:xfrm>
            <a:off x="6672060" y="3429000"/>
            <a:ext cx="5570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Need to focused and close-up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Hand or sheet of paper behind plant provides scale and helps with focus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67EF84-E3B0-48DC-9FB8-776D6D37B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898" y="3553469"/>
            <a:ext cx="2967037" cy="300532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C23F590-4597-4C87-896E-6FE318C38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2599" y="1269097"/>
            <a:ext cx="3460406" cy="350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BF338A9-F42A-4A9B-9A50-FF4F427CD884}"/>
              </a:ext>
            </a:extLst>
          </p:cNvPr>
          <p:cNvSpPr/>
          <p:nvPr/>
        </p:nvSpPr>
        <p:spPr>
          <a:xfrm>
            <a:off x="8109959" y="1524434"/>
            <a:ext cx="2146269" cy="2146269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A8BA0C-91A9-42D1-8A9F-14DD37C3BE00}"/>
              </a:ext>
            </a:extLst>
          </p:cNvPr>
          <p:cNvSpPr/>
          <p:nvPr/>
        </p:nvSpPr>
        <p:spPr>
          <a:xfrm>
            <a:off x="-15624" y="968587"/>
            <a:ext cx="6114987" cy="5942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C0688B-9E22-45B7-8D00-65A8DD450CA8}"/>
              </a:ext>
            </a:extLst>
          </p:cNvPr>
          <p:cNvSpPr/>
          <p:nvPr/>
        </p:nvSpPr>
        <p:spPr>
          <a:xfrm>
            <a:off x="4" y="0"/>
            <a:ext cx="12192000" cy="1058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E0A269-A7BA-4CBF-AAF4-B26DC15D8DEC}"/>
              </a:ext>
            </a:extLst>
          </p:cNvPr>
          <p:cNvSpPr txBox="1">
            <a:spLocks/>
          </p:cNvSpPr>
          <p:nvPr/>
        </p:nvSpPr>
        <p:spPr>
          <a:xfrm>
            <a:off x="18991" y="83191"/>
            <a:ext cx="12192000" cy="8919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000">
                <a:solidFill>
                  <a:schemeClr val="bg1"/>
                </a:solidFill>
              </a:rPr>
              <a:t>Invasive Species</a:t>
            </a:r>
            <a:endParaRPr lang="en-US" sz="5000" i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E1187-AD1F-432A-8E01-1526821C043E}"/>
              </a:ext>
            </a:extLst>
          </p:cNvPr>
          <p:cNvSpPr txBox="1"/>
          <p:nvPr/>
        </p:nvSpPr>
        <p:spPr>
          <a:xfrm>
            <a:off x="325472" y="1555826"/>
            <a:ext cx="5770528" cy="515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Invasive species are species of plants, animals, insects, and pathogens that are:</a:t>
            </a:r>
          </a:p>
          <a:p>
            <a:pPr lvl="1">
              <a:spcAft>
                <a:spcPts val="20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Non-native</a:t>
            </a:r>
          </a:p>
          <a:p>
            <a:pPr lvl="1">
              <a:spcAft>
                <a:spcPts val="20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Negatively impactful</a:t>
            </a:r>
          </a:p>
          <a:p>
            <a:pPr marL="1257300" lvl="2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Harm to environment, economy, and human health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8F7105-CE5A-40DE-923F-CFFE6097C179}"/>
              </a:ext>
            </a:extLst>
          </p:cNvPr>
          <p:cNvSpPr/>
          <p:nvPr/>
        </p:nvSpPr>
        <p:spPr>
          <a:xfrm>
            <a:off x="7353333" y="5293862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European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frogbit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653BF67-7866-44ED-AF7B-9EB431E0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354" y="2334289"/>
            <a:ext cx="4290177" cy="2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07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70741D-6535-4392-BDC2-1F9B530AE7BF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D32737-067A-4903-A711-09B6A0020BB5}"/>
                </a:ext>
              </a:extLst>
            </p:cNvPr>
            <p:cNvSpPr/>
            <p:nvPr/>
          </p:nvSpPr>
          <p:spPr>
            <a:xfrm>
              <a:off x="-14829" y="1022294"/>
              <a:ext cx="432136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B24353-551C-4AE5-A0EA-00C29EDAC483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E37FDFDB-9770-4434-9082-F716101501B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Mobile App vs. Online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 descr="/var/folders/5g/p35tc1xx0zdb9xhxvzq3lkf40000gp/T/com.microsoft.Powerpoint/WebArchiveCopyPasteTempFiles/ueCLEWmQbtgAAAABJRU5ErkJggg==">
            <a:extLst>
              <a:ext uri="{FF2B5EF4-FFF2-40B4-BE49-F238E27FC236}">
                <a16:creationId xmlns:a16="http://schemas.microsoft.com/office/drawing/2014/main" id="{8C7257ED-7E1A-4A3E-BCD8-077A8DB1F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732" y="3119062"/>
            <a:ext cx="2767866" cy="226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/var/folders/5g/p35tc1xx0zdb9xhxvzq3lkf40000gp/T/com.microsoft.Powerpoint/WebArchiveCopyPasteTempFiles/BzS+H6FGlUQ6AAAAAElFTkSuQmCC">
            <a:extLst>
              <a:ext uri="{FF2B5EF4-FFF2-40B4-BE49-F238E27FC236}">
                <a16:creationId xmlns:a16="http://schemas.microsoft.com/office/drawing/2014/main" id="{CB7FF045-A0E2-4587-A00B-2412A133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655" y="2374798"/>
            <a:ext cx="2233095" cy="10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/var/folders/5g/p35tc1xx0zdb9xhxvzq3lkf40000gp/T/com.microsoft.Powerpoint/WebArchiveCopyPasteTempFiles/2Q==">
            <a:extLst>
              <a:ext uri="{FF2B5EF4-FFF2-40B4-BE49-F238E27FC236}">
                <a16:creationId xmlns:a16="http://schemas.microsoft.com/office/drawing/2014/main" id="{D0024508-CEC7-456E-BFB7-2AA1755BA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748" y="3073586"/>
            <a:ext cx="1025594" cy="18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ent Arrow 2">
            <a:extLst>
              <a:ext uri="{FF2B5EF4-FFF2-40B4-BE49-F238E27FC236}">
                <a16:creationId xmlns:a16="http://schemas.microsoft.com/office/drawing/2014/main" id="{FFB37186-5367-42B1-A2D9-42E293B34750}"/>
              </a:ext>
            </a:extLst>
          </p:cNvPr>
          <p:cNvSpPr>
            <a:spLocks noChangeAspect="1"/>
          </p:cNvSpPr>
          <p:nvPr/>
        </p:nvSpPr>
        <p:spPr>
          <a:xfrm>
            <a:off x="2228981" y="2566105"/>
            <a:ext cx="911225" cy="388482"/>
          </a:xfrm>
          <a:prstGeom prst="bentArrow">
            <a:avLst>
              <a:gd name="adj1" fmla="val 22337"/>
              <a:gd name="adj2" fmla="val 3223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Bent Arrow 7">
            <a:extLst>
              <a:ext uri="{FF2B5EF4-FFF2-40B4-BE49-F238E27FC236}">
                <a16:creationId xmlns:a16="http://schemas.microsoft.com/office/drawing/2014/main" id="{364CFC3B-C6BD-447C-AF47-C5BA6F5883CA}"/>
              </a:ext>
            </a:extLst>
          </p:cNvPr>
          <p:cNvSpPr>
            <a:spLocks noChangeAspect="1"/>
          </p:cNvSpPr>
          <p:nvPr/>
        </p:nvSpPr>
        <p:spPr>
          <a:xfrm flipH="1">
            <a:off x="5405861" y="2515595"/>
            <a:ext cx="911225" cy="438992"/>
          </a:xfrm>
          <a:prstGeom prst="bentArrow">
            <a:avLst>
              <a:gd name="adj1" fmla="val 20695"/>
              <a:gd name="adj2" fmla="val 25000"/>
              <a:gd name="adj3" fmla="val 33555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0E1843-F793-4D37-A219-126F0D48F1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280" y="3186352"/>
            <a:ext cx="2086071" cy="11307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3ACF5B-F56E-4BBF-A159-7C8FFAFD1FDD}"/>
              </a:ext>
            </a:extLst>
          </p:cNvPr>
          <p:cNvGrpSpPr>
            <a:grpSpLocks noChangeAspect="1"/>
          </p:cNvGrpSpPr>
          <p:nvPr/>
        </p:nvGrpSpPr>
        <p:grpSpPr>
          <a:xfrm>
            <a:off x="4886334" y="3682255"/>
            <a:ext cx="729869" cy="1319977"/>
            <a:chOff x="1944687" y="3429000"/>
            <a:chExt cx="1503662" cy="2719388"/>
          </a:xfrm>
        </p:grpSpPr>
        <p:pic>
          <p:nvPicPr>
            <p:cNvPr id="14" name="Picture 3" descr="/var/folders/5g/p35tc1xx0zdb9xhxvzq3lkf40000gp/T/com.microsoft.Powerpoint/WebArchiveCopyPasteTempFiles/2Q==">
              <a:extLst>
                <a:ext uri="{FF2B5EF4-FFF2-40B4-BE49-F238E27FC236}">
                  <a16:creationId xmlns:a16="http://schemas.microsoft.com/office/drawing/2014/main" id="{6E940055-0AAA-458B-9C75-3EB9671DC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687" y="3429000"/>
              <a:ext cx="1503662" cy="271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625C13CF-FABE-4A02-8F30-2FEC8BB8A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4"/>
            <a:stretch/>
          </p:blipFill>
          <p:spPr>
            <a:xfrm>
              <a:off x="2081666" y="3848188"/>
              <a:ext cx="1229705" cy="1822724"/>
            </a:xfrm>
            <a:prstGeom prst="rect">
              <a:avLst/>
            </a:prstGeom>
          </p:spPr>
        </p:pic>
      </p:grpSp>
      <p:sp>
        <p:nvSpPr>
          <p:cNvPr id="16" name="Bent Arrow 15">
            <a:extLst>
              <a:ext uri="{FF2B5EF4-FFF2-40B4-BE49-F238E27FC236}">
                <a16:creationId xmlns:a16="http://schemas.microsoft.com/office/drawing/2014/main" id="{5D2D1E72-1CE3-442D-884E-6328A43D7D46}"/>
              </a:ext>
            </a:extLst>
          </p:cNvPr>
          <p:cNvSpPr>
            <a:spLocks noChangeAspect="1"/>
          </p:cNvSpPr>
          <p:nvPr/>
        </p:nvSpPr>
        <p:spPr>
          <a:xfrm rot="16200000">
            <a:off x="4316461" y="3780288"/>
            <a:ext cx="584548" cy="388482"/>
          </a:xfrm>
          <a:prstGeom prst="bentArrow">
            <a:avLst>
              <a:gd name="adj1" fmla="val 22337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66C3F3-A134-4F1F-B30A-AE3E6A9CE0C2}"/>
              </a:ext>
            </a:extLst>
          </p:cNvPr>
          <p:cNvSpPr txBox="1"/>
          <p:nvPr/>
        </p:nvSpPr>
        <p:spPr>
          <a:xfrm>
            <a:off x="4775242" y="5263541"/>
            <a:ext cx="353361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The Whole Database: On the web</a:t>
            </a:r>
            <a:endParaRPr lang="en-US" sz="1500"/>
          </a:p>
          <a:p>
            <a:r>
              <a:rPr lang="en-US" sz="1350"/>
              <a:t>Browser-based interface for your desktop or mobile phone, </a:t>
            </a:r>
            <a:r>
              <a:rPr lang="en-US" sz="1350" i="1"/>
              <a:t>with connectivity</a:t>
            </a:r>
            <a:endParaRPr lang="en-US" sz="1350"/>
          </a:p>
          <a:p>
            <a:r>
              <a:rPr lang="en-US" sz="1350"/>
              <a:t>Presence &amp; Not-Detected &amp; Treatment</a:t>
            </a:r>
          </a:p>
          <a:p>
            <a:r>
              <a:rPr lang="en-US" sz="1350"/>
              <a:t>Queries/Reports/email alerts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1C57BD-5C09-4A91-880A-F1989638C057}"/>
              </a:ext>
            </a:extLst>
          </p:cNvPr>
          <p:cNvSpPr txBox="1"/>
          <p:nvPr/>
        </p:nvSpPr>
        <p:spPr>
          <a:xfrm>
            <a:off x="740340" y="5052238"/>
            <a:ext cx="322382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Collecting Simple Data: Mobile app</a:t>
            </a:r>
            <a:endParaRPr lang="en-US" sz="1500"/>
          </a:p>
          <a:p>
            <a:r>
              <a:rPr lang="en-US" sz="1350"/>
              <a:t>Download to your mobile phone or tablet,</a:t>
            </a:r>
          </a:p>
          <a:p>
            <a:r>
              <a:rPr lang="en-US" sz="1350"/>
              <a:t>Presence &amp; Not-Detected</a:t>
            </a:r>
          </a:p>
          <a:p>
            <a:r>
              <a:rPr lang="en-US" sz="1350" i="1"/>
              <a:t>no connectivity needed to collect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A92AFB-6366-48C2-BEDE-EF7A055E604A}"/>
              </a:ext>
            </a:extLst>
          </p:cNvPr>
          <p:cNvSpPr txBox="1"/>
          <p:nvPr/>
        </p:nvSpPr>
        <p:spPr>
          <a:xfrm>
            <a:off x="1322333" y="1710605"/>
            <a:ext cx="2266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6C9D30"/>
                </a:solidFill>
              </a:rPr>
              <a:t>Mobile App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A2C614-BEF4-43D1-9C99-D8B320A707F8}"/>
              </a:ext>
            </a:extLst>
          </p:cNvPr>
          <p:cNvSpPr txBox="1"/>
          <p:nvPr/>
        </p:nvSpPr>
        <p:spPr>
          <a:xfrm>
            <a:off x="5065740" y="1750314"/>
            <a:ext cx="5117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6C9D30"/>
                </a:solidFill>
              </a:rPr>
              <a:t>Online Web Application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3F1831-F777-4A84-BBD9-50C326AD1E26}"/>
              </a:ext>
            </a:extLst>
          </p:cNvPr>
          <p:cNvSpPr txBox="1"/>
          <p:nvPr/>
        </p:nvSpPr>
        <p:spPr>
          <a:xfrm>
            <a:off x="12996851" y="7337706"/>
            <a:ext cx="26484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Google Chrome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Mozilla Firefox</a:t>
            </a:r>
            <a:endParaRPr lang="en-US" sz="13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72FA53-D393-4559-8722-5A95A5407AB9}"/>
              </a:ext>
            </a:extLst>
          </p:cNvPr>
          <p:cNvSpPr/>
          <p:nvPr/>
        </p:nvSpPr>
        <p:spPr>
          <a:xfrm>
            <a:off x="28435" y="1318473"/>
            <a:ext cx="4727271" cy="12277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7A215F-2A2C-44C5-8E47-B53A85BA55A2}"/>
              </a:ext>
            </a:extLst>
          </p:cNvPr>
          <p:cNvSpPr txBox="1"/>
          <p:nvPr/>
        </p:nvSpPr>
        <p:spPr>
          <a:xfrm>
            <a:off x="9591362" y="2918757"/>
            <a:ext cx="2282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Questions on Account set up online?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Type into the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chatbox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6585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38542 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4720179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-14829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Using </a:t>
              </a:r>
              <a:r>
                <a:rPr lang="en-US" sz="5000" err="1">
                  <a:solidFill>
                    <a:schemeClr val="bg1"/>
                  </a:solidFill>
                </a:rPr>
                <a:t>iMapInvasives</a:t>
              </a:r>
              <a:endParaRPr lang="en-US" sz="500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6223070-DFBA-4C68-B6BD-5166EF88BFB3}"/>
              </a:ext>
            </a:extLst>
          </p:cNvPr>
          <p:cNvSpPr txBox="1"/>
          <p:nvPr/>
        </p:nvSpPr>
        <p:spPr>
          <a:xfrm>
            <a:off x="410817" y="1565960"/>
            <a:ext cx="443754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Filter tool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to filter on species or observer</a:t>
            </a:r>
          </a:p>
          <a:p>
            <a:pPr marL="342900" indent="-342900"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Layers On/Off</a:t>
            </a:r>
          </a:p>
          <a:p>
            <a:pPr marL="342900" indent="-342900"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Export/Report Tool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Species list by geography</a:t>
            </a:r>
          </a:p>
          <a:p>
            <a:pPr marL="342900" indent="-342900"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Distribution Layers</a:t>
            </a:r>
          </a:p>
          <a:p>
            <a:pPr marL="342900" indent="-342900">
              <a:buAutoNum type="arabicPeriod"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Apple starts test run of Safari 10 | Computerworld">
            <a:extLst>
              <a:ext uri="{FF2B5EF4-FFF2-40B4-BE49-F238E27FC236}">
                <a16:creationId xmlns:a16="http://schemas.microsoft.com/office/drawing/2014/main" id="{1B05DEA7-6A53-43B2-85CD-DDA6E2689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1145" y="5746274"/>
            <a:ext cx="1057142" cy="9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0F0AF-614D-42B3-9817-6764473B1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7250" y="5652923"/>
            <a:ext cx="1057142" cy="109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8A80C18-72A7-4602-847D-EFE441320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85" y="5687466"/>
            <a:ext cx="1047202" cy="104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A4A1FC-E74C-4180-B5DF-3CA5AF68C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8365" y="1259594"/>
            <a:ext cx="7197143" cy="45933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1DDE4E-E96B-4CA5-B9B3-A5D490E74DA2}"/>
              </a:ext>
            </a:extLst>
          </p:cNvPr>
          <p:cNvSpPr/>
          <p:nvPr/>
        </p:nvSpPr>
        <p:spPr>
          <a:xfrm>
            <a:off x="5400590" y="6167219"/>
            <a:ext cx="6360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Map filtered on Fake Species before training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D13A5B-2C3A-46E8-BABC-F4B0D37283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211" y="1259594"/>
            <a:ext cx="5691297" cy="33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7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70741D-6535-4392-BDC2-1F9B530AE7BF}"/>
              </a:ext>
            </a:extLst>
          </p:cNvPr>
          <p:cNvGrpSpPr/>
          <p:nvPr/>
        </p:nvGrpSpPr>
        <p:grpSpPr>
          <a:xfrm>
            <a:off x="-16933" y="0"/>
            <a:ext cx="12206829" cy="6858001"/>
            <a:chOff x="-14829" y="0"/>
            <a:chExt cx="12206829" cy="6858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D32737-067A-4903-A711-09B6A0020BB5}"/>
                </a:ext>
              </a:extLst>
            </p:cNvPr>
            <p:cNvSpPr/>
            <p:nvPr/>
          </p:nvSpPr>
          <p:spPr>
            <a:xfrm>
              <a:off x="-14829" y="1022295"/>
              <a:ext cx="6114987" cy="583570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B24353-551C-4AE5-A0EA-00C29EDAC483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E37FDFDB-9770-4434-9082-F716101501B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 Help Resources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C87B010-8053-466E-A7C7-628998F2C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246" y="2407033"/>
            <a:ext cx="4442180" cy="3245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D2E509-B27E-4D42-A317-98616335D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7331" y="559347"/>
            <a:ext cx="4973053" cy="49730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7D4846-C42B-46DC-8C68-4AF786C210F7}"/>
              </a:ext>
            </a:extLst>
          </p:cNvPr>
          <p:cNvSpPr/>
          <p:nvPr/>
        </p:nvSpPr>
        <p:spPr>
          <a:xfrm>
            <a:off x="13042609" y="4866694"/>
            <a:ext cx="3969817" cy="26338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B125E-76D6-46E3-BD30-5A3A07E7F014}"/>
              </a:ext>
            </a:extLst>
          </p:cNvPr>
          <p:cNvSpPr/>
          <p:nvPr/>
        </p:nvSpPr>
        <p:spPr>
          <a:xfrm>
            <a:off x="14218829" y="3843468"/>
            <a:ext cx="3969817" cy="26338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9EB7B-0F73-4893-B439-806581A88988}"/>
              </a:ext>
            </a:extLst>
          </p:cNvPr>
          <p:cNvSpPr txBox="1"/>
          <p:nvPr/>
        </p:nvSpPr>
        <p:spPr>
          <a:xfrm>
            <a:off x="723418" y="2334330"/>
            <a:ext cx="5098740" cy="43704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Recordings of past webinars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Online help docs and tutorials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10 common terrestrial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invasives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Educator resources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/>
                <a:cs typeface="Arial"/>
              </a:rPr>
              <a:t>NY iMap helpdesk</a:t>
            </a:r>
          </a:p>
          <a:p>
            <a:r>
              <a:rPr lang="en-US" sz="2800">
                <a:latin typeface="Arial"/>
                <a:cs typeface="Arial"/>
                <a:hlinkClick r:id="rId5"/>
              </a:rPr>
              <a:t>imapinvasives@dec.ny.gov</a:t>
            </a:r>
            <a:endParaRPr lang="en-US" sz="2800">
              <a:latin typeface="Arial"/>
              <a:cs typeface="Arial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D16DE1-0D8D-446E-BABE-302D2A4D0E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5" y="1958035"/>
            <a:ext cx="5976968" cy="10866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EBF6BA-AFC0-40C1-9B80-B6F111726632}"/>
              </a:ext>
            </a:extLst>
          </p:cNvPr>
          <p:cNvSpPr/>
          <p:nvPr/>
        </p:nvSpPr>
        <p:spPr>
          <a:xfrm>
            <a:off x="7942562" y="1411645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imapinvasives.org/help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C9908F-A756-4EE5-91B0-8CB0F08216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3896" y="2007706"/>
            <a:ext cx="6003621" cy="48502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E401FC3-5D84-4445-B4CA-E553AB27CB74}"/>
              </a:ext>
            </a:extLst>
          </p:cNvPr>
          <p:cNvSpPr/>
          <p:nvPr/>
        </p:nvSpPr>
        <p:spPr>
          <a:xfrm>
            <a:off x="1768545" y="1411645"/>
            <a:ext cx="235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NY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imapinvasives.org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74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858001"/>
            <a:chOff x="-14829" y="0"/>
            <a:chExt cx="12206829" cy="68580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5"/>
              <a:ext cx="6114987" cy="583570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 i="1">
                  <a:solidFill>
                    <a:schemeClr val="bg1"/>
                  </a:solidFill>
                </a:rPr>
                <a:t>Thank you! Questions?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5A4435E-9C8A-489C-A291-972290113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156" y="5355034"/>
            <a:ext cx="1790851" cy="1310309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D826320-79FE-4E37-9E3B-ADA248E0AFE0}"/>
              </a:ext>
            </a:extLst>
          </p:cNvPr>
          <p:cNvSpPr txBox="1"/>
          <p:nvPr/>
        </p:nvSpPr>
        <p:spPr>
          <a:xfrm>
            <a:off x="389503" y="5759751"/>
            <a:ext cx="53813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imapinvasives@dec.ny.gov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3B77AE-9296-46F0-A739-EC2DEC5CCA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7409" y="5304280"/>
            <a:ext cx="2930534" cy="131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5FAAD570-BA18-4381-A18E-408DE8F516BD}"/>
              </a:ext>
            </a:extLst>
          </p:cNvPr>
          <p:cNvSpPr txBox="1"/>
          <p:nvPr/>
        </p:nvSpPr>
        <p:spPr>
          <a:xfrm>
            <a:off x="389503" y="1451798"/>
            <a:ext cx="50853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Enter questions into the chat box or unmute your microphones</a:t>
            </a: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 encourage you to go out and map invasive species!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nstagram logos png images free download #2428">
            <a:extLst>
              <a:ext uri="{FF2B5EF4-FFF2-40B4-BE49-F238E27FC236}">
                <a16:creationId xmlns:a16="http://schemas.microsoft.com/office/drawing/2014/main" id="{561A4E20-25C2-431D-920F-753358A9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9412" y="4443239"/>
            <a:ext cx="807895" cy="80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acebook Icons - Free Transparent PNG Logos">
            <a:extLst>
              <a:ext uri="{FF2B5EF4-FFF2-40B4-BE49-F238E27FC236}">
                <a16:creationId xmlns:a16="http://schemas.microsoft.com/office/drawing/2014/main" id="{5BAB5466-A8BF-4CDF-9624-AD273BC00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7307" y="4470343"/>
            <a:ext cx="767538" cy="7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F1E2F4-ACB1-4EFE-9F31-8BBAC07FCBE0}"/>
              </a:ext>
            </a:extLst>
          </p:cNvPr>
          <p:cNvSpPr/>
          <p:nvPr/>
        </p:nvSpPr>
        <p:spPr>
          <a:xfrm>
            <a:off x="8203219" y="4535952"/>
            <a:ext cx="38635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3200" b="1" err="1">
                <a:latin typeface="Arial" panose="020B0604020202020204" pitchFamily="34" charset="0"/>
                <a:cs typeface="Arial" panose="020B0604020202020204" pitchFamily="34" charset="0"/>
              </a:rPr>
              <a:t>nyimapinvasives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D2F7C5-9F3E-456A-A570-DE6A67DC8E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83"/>
          <a:stretch/>
        </p:blipFill>
        <p:spPr>
          <a:xfrm>
            <a:off x="6532289" y="1370005"/>
            <a:ext cx="5270208" cy="28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0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0" y="0"/>
            <a:ext cx="12192000" cy="1058351"/>
            <a:chOff x="0" y="0"/>
            <a:chExt cx="12192000" cy="10583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Advanced Mobile Tools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405A008-9FED-4439-ABC7-B604C2463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658057"/>
              </p:ext>
            </p:extLst>
          </p:nvPr>
        </p:nvGraphicFramePr>
        <p:xfrm>
          <a:off x="465221" y="1270223"/>
          <a:ext cx="11261558" cy="5002369"/>
        </p:xfrm>
        <a:graphic>
          <a:graphicData uri="http://schemas.openxmlformats.org/drawingml/2006/table">
            <a:tbl>
              <a:tblPr firstRow="1" firstCol="1" bandRow="1"/>
              <a:tblGrid>
                <a:gridCol w="1609350">
                  <a:extLst>
                    <a:ext uri="{9D8B030D-6E8A-4147-A177-3AD203B41FA5}">
                      <a16:colId xmlns:a16="http://schemas.microsoft.com/office/drawing/2014/main" val="1924139286"/>
                    </a:ext>
                  </a:extLst>
                </a:gridCol>
                <a:gridCol w="1465519">
                  <a:extLst>
                    <a:ext uri="{9D8B030D-6E8A-4147-A177-3AD203B41FA5}">
                      <a16:colId xmlns:a16="http://schemas.microsoft.com/office/drawing/2014/main" val="2327064001"/>
                    </a:ext>
                  </a:extLst>
                </a:gridCol>
                <a:gridCol w="2721122">
                  <a:extLst>
                    <a:ext uri="{9D8B030D-6E8A-4147-A177-3AD203B41FA5}">
                      <a16:colId xmlns:a16="http://schemas.microsoft.com/office/drawing/2014/main" val="1800508958"/>
                    </a:ext>
                  </a:extLst>
                </a:gridCol>
                <a:gridCol w="2114699">
                  <a:extLst>
                    <a:ext uri="{9D8B030D-6E8A-4147-A177-3AD203B41FA5}">
                      <a16:colId xmlns:a16="http://schemas.microsoft.com/office/drawing/2014/main" val="1205980515"/>
                    </a:ext>
                  </a:extLst>
                </a:gridCol>
                <a:gridCol w="1811491">
                  <a:extLst>
                    <a:ext uri="{9D8B030D-6E8A-4147-A177-3AD203B41FA5}">
                      <a16:colId xmlns:a16="http://schemas.microsoft.com/office/drawing/2014/main" val="1447684624"/>
                    </a:ext>
                  </a:extLst>
                </a:gridCol>
                <a:gridCol w="1539377">
                  <a:extLst>
                    <a:ext uri="{9D8B030D-6E8A-4147-A177-3AD203B41FA5}">
                      <a16:colId xmlns:a16="http://schemas.microsoft.com/office/drawing/2014/main" val="4026606872"/>
                    </a:ext>
                  </a:extLst>
                </a:gridCol>
              </a:tblGrid>
              <a:tr h="3760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Name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Type</a:t>
                      </a:r>
                      <a:endParaRPr lang="en-US" sz="11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Purpose</a:t>
                      </a:r>
                      <a:endParaRPr lang="en-US" sz="11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Intended Audience</a:t>
                      </a:r>
                      <a:endParaRPr lang="en-US" sz="11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Data Outputs</a:t>
                      </a:r>
                      <a:endParaRPr lang="en-US" sz="11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Ready for Use?</a:t>
                      </a:r>
                      <a:endParaRPr lang="en-US" sz="11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224967"/>
                  </a:ext>
                </a:extLst>
              </a:tr>
              <a:tr h="12085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iMapInvasives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Mobile</a:t>
                      </a:r>
                      <a:endParaRPr lang="en-US" sz="11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“Classic” Mobile App</a:t>
                      </a:r>
                      <a:endParaRPr lang="en-US" sz="11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Current version: 3.0.1</a:t>
                      </a:r>
                      <a:endParaRPr lang="en-US" sz="11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Mobile app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Free from App Stores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Companion app to iMap3.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Create single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Presence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Detected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point records.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Works without internet connectivity after initial setup.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Trained community (citizen) scientists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PRISM Staff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records created in the app are directly uploaded to iMap3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Updates/Enhancements coming this fall/winter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632876"/>
                  </a:ext>
                </a:extLst>
              </a:tr>
              <a:tr h="13821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iMap Mobile Advanced</a:t>
                      </a:r>
                      <a:b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b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i="1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iMMA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Esri Collector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ArcGIS Online account required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Provides the ability for users to create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Presence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(Points, Lines, and Polygons),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Detected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and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Treatment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Polygons in the field, without internet connectivity.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Provides advanced functionality not available in Classic Mobile app.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NYS Parks staff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PRISM staff/crews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USFWS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Others, if interested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created in the app is uploaded to ArcGIS Online.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records are then automatically cross-walked into iMap3 using a tool developed by NYNHP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✔️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03313"/>
                  </a:ext>
                </a:extLst>
              </a:tr>
              <a:tr h="976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SAS Pro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Simple Aquatic Survey Pro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Esri Survey123*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Provides the ability to document basic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Searched Area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fields for aquatic invasive species surveys.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Includes Rake Toss fields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SLELO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PRISM Staff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ArcGIS Online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Dashboard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Web Map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iMap3 Crosswalk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✔️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242155"/>
                  </a:ext>
                </a:extLst>
              </a:tr>
              <a:tr h="10297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Forest Pest Data Collection Tool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Esri Survey123*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Advanced forest pest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Survey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Treatment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fields included.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Also includes some fields not available in iMap3 pertinent to Forest Pests/Health.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NYS Parks Forest Health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NYSHI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PRISM staff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Others, as desired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ArcGIS Online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iMap3 Crosswalk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Segoe UI Symbol" panose="020B0502040204020203" pitchFamily="34" charset="0"/>
                          <a:ea typeface="Calibri" panose="020F0502020204030204" pitchFamily="34" charset="0"/>
                          <a:cs typeface="Segoe UI Symbol" panose="020B0502040204020203" pitchFamily="34" charset="0"/>
                        </a:rPr>
                        <a:t>✔**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 Functional Draft available – actively working to update based on input from workgroup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650654"/>
                  </a:ext>
                </a:extLst>
              </a:tr>
            </a:tbl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DFFC422D-F47B-4DF3-820C-DBB8B9C11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73" y="6353144"/>
            <a:ext cx="94329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*Our Survey123 apps currently require an Organizational ArcGIS Online account. Depending on interest, a public link may be available in the future.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D3ED3A-D97C-41A4-B48F-B239A3A28A82}"/>
              </a:ext>
            </a:extLst>
          </p:cNvPr>
          <p:cNvSpPr/>
          <p:nvPr/>
        </p:nvSpPr>
        <p:spPr>
          <a:xfrm rot="5400000">
            <a:off x="5491961" y="-3404531"/>
            <a:ext cx="1208077" cy="112615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9B2B29-4AF5-461A-B8CB-25333E92022C}"/>
              </a:ext>
            </a:extLst>
          </p:cNvPr>
          <p:cNvGrpSpPr/>
          <p:nvPr/>
        </p:nvGrpSpPr>
        <p:grpSpPr>
          <a:xfrm>
            <a:off x="-14829" y="0"/>
            <a:ext cx="12206829" cy="6964749"/>
            <a:chOff x="-14829" y="0"/>
            <a:chExt cx="12206829" cy="69647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331EE8-CADE-4B75-A069-B54F96F4D72E}"/>
                </a:ext>
              </a:extLst>
            </p:cNvPr>
            <p:cNvSpPr/>
            <p:nvPr/>
          </p:nvSpPr>
          <p:spPr>
            <a:xfrm>
              <a:off x="-14829" y="1022294"/>
              <a:ext cx="6114987" cy="5942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DBCE69-8A11-4527-A9CE-D6B80A16E0C8}"/>
                </a:ext>
              </a:extLst>
            </p:cNvPr>
            <p:cNvSpPr/>
            <p:nvPr/>
          </p:nvSpPr>
          <p:spPr>
            <a:xfrm>
              <a:off x="0" y="0"/>
              <a:ext cx="12192000" cy="105835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CE79F6A-82E3-448F-B7B8-B4A4B324BC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3364"/>
              <a:ext cx="12192000" cy="8919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5000">
                  <a:solidFill>
                    <a:schemeClr val="bg1"/>
                  </a:solidFill>
                </a:rPr>
                <a:t>Certified Trainer’s Network</a:t>
              </a:r>
              <a:endParaRPr lang="en-US" sz="5000" i="1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B7465E-8F6A-4CD3-8CA0-E51FA2411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17" y="1585140"/>
            <a:ext cx="5376323" cy="4613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39BB10-CA81-489C-B5DD-85107C0F1184}"/>
              </a:ext>
            </a:extLst>
          </p:cNvPr>
          <p:cNvSpPr txBox="1"/>
          <p:nvPr/>
        </p:nvSpPr>
        <p:spPr>
          <a:xfrm>
            <a:off x="173544" y="1143615"/>
            <a:ext cx="5738240" cy="5652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Train-the-trainer program that connects trainers with those who need training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Established 2017 – Brittney Rogers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&gt;100 trainings, &gt;1000 people all across the state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Why become a Certified Trainer?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Contribute to ongoing and key data collection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Engage volunteers and public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Experience for resume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Collaborative Network of trainers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Resources at</a:t>
            </a:r>
          </a:p>
          <a:p>
            <a:pPr lvl="1">
              <a:spcAft>
                <a:spcPts val="1000"/>
              </a:spcAft>
            </a:pPr>
            <a:r>
              <a:rPr lang="en-US">
                <a:hlinkClick r:id="rId4"/>
              </a:rPr>
              <a:t>www.nyimapinvasives.org/certifiedtrainersnetwork</a:t>
            </a:r>
            <a:r>
              <a:rPr lang="en-US">
                <a:latin typeface="Arial"/>
                <a:cs typeface="Arial"/>
              </a:rPr>
              <a:t> 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0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22D219-9D2E-454E-B44A-60219AEB83D2}"/>
              </a:ext>
            </a:extLst>
          </p:cNvPr>
          <p:cNvSpPr/>
          <p:nvPr/>
        </p:nvSpPr>
        <p:spPr>
          <a:xfrm>
            <a:off x="63" y="0"/>
            <a:ext cx="12192000" cy="1058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15A619-527C-4434-98CF-6C279E171C84}"/>
              </a:ext>
            </a:extLst>
          </p:cNvPr>
          <p:cNvSpPr txBox="1">
            <a:spLocks/>
          </p:cNvSpPr>
          <p:nvPr/>
        </p:nvSpPr>
        <p:spPr>
          <a:xfrm>
            <a:off x="19050" y="139241"/>
            <a:ext cx="12192000" cy="8919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000">
                <a:solidFill>
                  <a:schemeClr val="bg1"/>
                </a:solidFill>
              </a:rPr>
              <a:t>Invasive species – What do we do?</a:t>
            </a:r>
            <a:endParaRPr lang="en-US" sz="5000" i="1">
              <a:solidFill>
                <a:schemeClr val="bg1"/>
              </a:solidFill>
            </a:endParaRPr>
          </a:p>
        </p:txBody>
      </p:sp>
      <p:pic>
        <p:nvPicPr>
          <p:cNvPr id="16" name="Picture 2" descr="http://www.naisn.org/images/invasive-species-prevention-curve-GRAPH.jpg">
            <a:extLst>
              <a:ext uri="{FF2B5EF4-FFF2-40B4-BE49-F238E27FC236}">
                <a16:creationId xmlns:a16="http://schemas.microsoft.com/office/drawing/2014/main" id="{351387F3-097D-48EC-8F8D-1710A4692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352" y="1131236"/>
            <a:ext cx="8701296" cy="546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590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F9ED0-AD1B-4A77-B651-61216F3183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710" y="1209134"/>
            <a:ext cx="7426468" cy="5276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22D219-9D2E-454E-B44A-60219AEB83D2}"/>
              </a:ext>
            </a:extLst>
          </p:cNvPr>
          <p:cNvSpPr/>
          <p:nvPr/>
        </p:nvSpPr>
        <p:spPr>
          <a:xfrm>
            <a:off x="4" y="0"/>
            <a:ext cx="12192000" cy="1058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15A619-527C-4434-98CF-6C279E171C84}"/>
              </a:ext>
            </a:extLst>
          </p:cNvPr>
          <p:cNvSpPr txBox="1">
            <a:spLocks/>
          </p:cNvSpPr>
          <p:nvPr/>
        </p:nvSpPr>
        <p:spPr>
          <a:xfrm>
            <a:off x="18991" y="139241"/>
            <a:ext cx="12192000" cy="8919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000">
                <a:solidFill>
                  <a:schemeClr val="bg1"/>
                </a:solidFill>
              </a:rPr>
              <a:t>Tree-of-heaven Distribution</a:t>
            </a:r>
            <a:endParaRPr lang="en-US" sz="5000" i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F4FC46-626D-4EAD-B43E-7E6FE14A1E31}"/>
              </a:ext>
            </a:extLst>
          </p:cNvPr>
          <p:cNvSpPr txBox="1"/>
          <p:nvPr/>
        </p:nvSpPr>
        <p:spPr>
          <a:xfrm>
            <a:off x="12767801" y="1299985"/>
            <a:ext cx="1519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Not detected records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661D0F-33E9-43A6-8003-5392322067AA}"/>
              </a:ext>
            </a:extLst>
          </p:cNvPr>
          <p:cNvGrpSpPr/>
          <p:nvPr/>
        </p:nvGrpSpPr>
        <p:grpSpPr>
          <a:xfrm>
            <a:off x="2629460" y="5286261"/>
            <a:ext cx="2555903" cy="1054591"/>
            <a:chOff x="4961347" y="4785770"/>
            <a:chExt cx="2555903" cy="119025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D90BD1-1988-4000-981A-0A016BF8AD07}"/>
                </a:ext>
              </a:extLst>
            </p:cNvPr>
            <p:cNvSpPr/>
            <p:nvPr/>
          </p:nvSpPr>
          <p:spPr>
            <a:xfrm>
              <a:off x="4961347" y="4785771"/>
              <a:ext cx="2555903" cy="119025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117B13-4261-4A0C-8619-8881070DF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4383" y="5378769"/>
              <a:ext cx="171355" cy="29916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CD60D1-61AE-4AFD-B349-04F7C7238862}"/>
                </a:ext>
              </a:extLst>
            </p:cNvPr>
            <p:cNvSpPr/>
            <p:nvPr/>
          </p:nvSpPr>
          <p:spPr>
            <a:xfrm>
              <a:off x="5736596" y="4785770"/>
              <a:ext cx="1005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Legend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7D3C46-C75A-4BF8-B6F9-0DF9C2A419C1}"/>
                </a:ext>
              </a:extLst>
            </p:cNvPr>
            <p:cNvSpPr/>
            <p:nvPr/>
          </p:nvSpPr>
          <p:spPr>
            <a:xfrm>
              <a:off x="5405051" y="5308597"/>
              <a:ext cx="203132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Confirmed presence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5C16846-D80A-4887-95D5-8CB7D6F0E0DD}"/>
              </a:ext>
            </a:extLst>
          </p:cNvPr>
          <p:cNvSpPr/>
          <p:nvPr/>
        </p:nvSpPr>
        <p:spPr>
          <a:xfrm rot="1068050">
            <a:off x="5844796" y="2948527"/>
            <a:ext cx="2576287" cy="1933209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8FFA84-52BE-46C4-A320-4FB1CCD192F5}"/>
              </a:ext>
            </a:extLst>
          </p:cNvPr>
          <p:cNvSpPr/>
          <p:nvPr/>
        </p:nvSpPr>
        <p:spPr>
          <a:xfrm>
            <a:off x="6508602" y="3847559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Data gap?</a:t>
            </a:r>
            <a:endParaRPr lang="en-US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DFF475-3E1C-410A-BE90-305FCABFBD48}"/>
              </a:ext>
            </a:extLst>
          </p:cNvPr>
          <p:cNvSpPr/>
          <p:nvPr/>
        </p:nvSpPr>
        <p:spPr>
          <a:xfrm rot="1068050">
            <a:off x="4094846" y="4067448"/>
            <a:ext cx="1740291" cy="827477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3023B50-7C16-4A08-AC98-AF4685E8206C}"/>
              </a:ext>
            </a:extLst>
          </p:cNvPr>
          <p:cNvSpPr/>
          <p:nvPr/>
        </p:nvSpPr>
        <p:spPr>
          <a:xfrm>
            <a:off x="-14829" y="1022294"/>
            <a:ext cx="6114987" cy="5942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6C8E5F-9A20-4685-9F9C-62B1608F7E09}"/>
              </a:ext>
            </a:extLst>
          </p:cNvPr>
          <p:cNvSpPr/>
          <p:nvPr/>
        </p:nvSpPr>
        <p:spPr>
          <a:xfrm>
            <a:off x="0" y="0"/>
            <a:ext cx="12192000" cy="1058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121C9A-1AF9-4F63-9221-06A970BC6068}"/>
              </a:ext>
            </a:extLst>
          </p:cNvPr>
          <p:cNvSpPr>
            <a:spLocks noGrp="1"/>
          </p:cNvSpPr>
          <p:nvPr/>
        </p:nvSpPr>
        <p:spPr>
          <a:xfrm>
            <a:off x="503569" y="1170057"/>
            <a:ext cx="5226980" cy="2104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Centralized invasive species database to support PRISMs, state agencies and other partners working on invasive species issues.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5D2B35-29EB-4596-A606-616F8EE49DDD}"/>
              </a:ext>
            </a:extLst>
          </p:cNvPr>
          <p:cNvSpPr txBox="1">
            <a:spLocks/>
          </p:cNvSpPr>
          <p:nvPr/>
        </p:nvSpPr>
        <p:spPr>
          <a:xfrm>
            <a:off x="0" y="113364"/>
            <a:ext cx="12192000" cy="8919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000">
                <a:solidFill>
                  <a:schemeClr val="bg1"/>
                </a:solidFill>
              </a:rPr>
              <a:t> </a:t>
            </a:r>
            <a:r>
              <a:rPr lang="en-US" sz="50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000" err="1">
                <a:solidFill>
                  <a:schemeClr val="bg1"/>
                </a:solidFill>
              </a:rPr>
              <a:t>MapInvasives</a:t>
            </a:r>
            <a:endParaRPr lang="en-US" sz="5000" i="1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6F09F9-FEAD-4A95-AD41-59FAABE182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39" y="3439474"/>
            <a:ext cx="4442180" cy="32457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57A075-205F-403D-92F5-69D01FB779BF}"/>
              </a:ext>
            </a:extLst>
          </p:cNvPr>
          <p:cNvGrpSpPr/>
          <p:nvPr/>
        </p:nvGrpSpPr>
        <p:grpSpPr>
          <a:xfrm>
            <a:off x="6096000" y="1189604"/>
            <a:ext cx="5830498" cy="5520360"/>
            <a:chOff x="6096000" y="1189604"/>
            <a:chExt cx="5830498" cy="552036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DE6E57-FD6D-4315-9025-2BBB78D878BF}"/>
                </a:ext>
              </a:extLst>
            </p:cNvPr>
            <p:cNvGrpSpPr/>
            <p:nvPr/>
          </p:nvGrpSpPr>
          <p:grpSpPr>
            <a:xfrm>
              <a:off x="6096000" y="1277078"/>
              <a:ext cx="5830498" cy="5432886"/>
              <a:chOff x="6096000" y="1311750"/>
              <a:chExt cx="5830498" cy="543288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F8E93C1-099A-47A8-9482-AEB3F9AF9136}"/>
                  </a:ext>
                </a:extLst>
              </p:cNvPr>
              <p:cNvGrpSpPr/>
              <p:nvPr/>
            </p:nvGrpSpPr>
            <p:grpSpPr>
              <a:xfrm>
                <a:off x="6096000" y="3070390"/>
                <a:ext cx="5830498" cy="3674246"/>
                <a:chOff x="6186050" y="3110254"/>
                <a:chExt cx="5830498" cy="3674246"/>
              </a:xfrm>
            </p:grpSpPr>
            <p:sp>
              <p:nvSpPr>
                <p:cNvPr id="12" name="TextBox 9">
                  <a:extLst>
                    <a:ext uri="{FF2B5EF4-FFF2-40B4-BE49-F238E27FC236}">
                      <a16:creationId xmlns:a16="http://schemas.microsoft.com/office/drawing/2014/main" id="{5CA50CB3-287F-42FE-A8DE-3E4497E55612}"/>
                    </a:ext>
                  </a:extLst>
                </p:cNvPr>
                <p:cNvSpPr txBox="1"/>
                <p:nvPr/>
              </p:nvSpPr>
              <p:spPr>
                <a:xfrm>
                  <a:off x="6420446" y="3157532"/>
                  <a:ext cx="2624617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Species Distributions and Reports</a:t>
                  </a:r>
                </a:p>
              </p:txBody>
            </p:sp>
            <p:sp>
              <p:nvSpPr>
                <p:cNvPr id="13" name="TextBox 10">
                  <a:extLst>
                    <a:ext uri="{FF2B5EF4-FFF2-40B4-BE49-F238E27FC236}">
                      <a16:creationId xmlns:a16="http://schemas.microsoft.com/office/drawing/2014/main" id="{40B95200-E92B-4FAA-A422-D3104287F765}"/>
                    </a:ext>
                  </a:extLst>
                </p:cNvPr>
                <p:cNvSpPr txBox="1"/>
                <p:nvPr/>
              </p:nvSpPr>
              <p:spPr>
                <a:xfrm>
                  <a:off x="9525022" y="5979705"/>
                  <a:ext cx="24915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Tracking Control Efforts and Results</a:t>
                  </a:r>
                </a:p>
              </p:txBody>
            </p:sp>
            <p:sp>
              <p:nvSpPr>
                <p:cNvPr id="14" name="TextBox 11">
                  <a:extLst>
                    <a:ext uri="{FF2B5EF4-FFF2-40B4-BE49-F238E27FC236}">
                      <a16:creationId xmlns:a16="http://schemas.microsoft.com/office/drawing/2014/main" id="{BCB4E229-6F70-46D9-B337-8A648DA83E65}"/>
                    </a:ext>
                  </a:extLst>
                </p:cNvPr>
                <p:cNvSpPr txBox="1"/>
                <p:nvPr/>
              </p:nvSpPr>
              <p:spPr>
                <a:xfrm>
                  <a:off x="9599705" y="3110254"/>
                  <a:ext cx="222241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Early Detection Alerts</a:t>
                  </a: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8086B6E2-0AF2-4F88-87A5-FF9A2AEEB8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64175" y="4033386"/>
                  <a:ext cx="1813221" cy="1909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17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090045A4-CAA6-C543-BAD9-8C8DBC0A56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050" y="3886779"/>
                  <a:ext cx="3189302" cy="2724926"/>
                </a:xfrm>
                <a:prstGeom prst="rect">
                  <a:avLst/>
                </a:prstGeom>
              </p:spPr>
            </p:pic>
            <p:sp>
              <p:nvSpPr>
                <p:cNvPr id="19" name="Google Shape;295;p11">
                  <a:extLst>
                    <a:ext uri="{FF2B5EF4-FFF2-40B4-BE49-F238E27FC236}">
                      <a16:creationId xmlns:a16="http://schemas.microsoft.com/office/drawing/2014/main" id="{26AE1F64-9C36-D842-BABB-0477EF1099EA}"/>
                    </a:ext>
                  </a:extLst>
                </p:cNvPr>
                <p:cNvSpPr txBox="1"/>
                <p:nvPr/>
              </p:nvSpPr>
              <p:spPr>
                <a:xfrm>
                  <a:off x="6478556" y="6415209"/>
                  <a:ext cx="2624617" cy="36929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Calibri"/>
                    <a:buNone/>
                  </a:pPr>
                  <a:r>
                    <a:rPr lang="en-US" sz="1800" i="0" u="none" strike="noStrike" cap="none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Web Map Services</a:t>
                  </a:r>
                  <a:endParaRPr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99A9A02-1C79-4FCA-B1C4-410C09B3DB48}"/>
                  </a:ext>
                </a:extLst>
              </p:cNvPr>
              <p:cNvGrpSpPr/>
              <p:nvPr/>
            </p:nvGrpSpPr>
            <p:grpSpPr>
              <a:xfrm>
                <a:off x="6578132" y="1311750"/>
                <a:ext cx="2309244" cy="1760044"/>
                <a:chOff x="2462543" y="552261"/>
                <a:chExt cx="7260879" cy="5534047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6CBE6A43-FFCC-41C7-88F9-5BD7F80550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62543" y="552261"/>
                  <a:ext cx="7260879" cy="5534047"/>
                </a:xfrm>
                <a:prstGeom prst="rect">
                  <a:avLst/>
                </a:prstGeom>
              </p:spPr>
            </p:pic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6DBF2BB4-684F-4A07-80D4-04D516B420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41195" y="4237649"/>
                  <a:ext cx="796785" cy="66148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CA59226-4FBF-497E-BB10-2D3D5F652B47}"/>
                </a:ext>
              </a:extLst>
            </p:cNvPr>
            <p:cNvGrpSpPr/>
            <p:nvPr/>
          </p:nvGrpSpPr>
          <p:grpSpPr>
            <a:xfrm>
              <a:off x="9774114" y="1189604"/>
              <a:ext cx="1760209" cy="1742648"/>
              <a:chOff x="6222101" y="8528558"/>
              <a:chExt cx="775932" cy="76819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129CF5B-E3F4-4C3D-BBBA-5AA71BA6A3FF}"/>
                  </a:ext>
                </a:extLst>
              </p:cNvPr>
              <p:cNvPicPr/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864" b="93409" l="10000" r="90000">
                            <a14:foregroundMark x1="29545" y1="3864" x2="53030" y2="4091"/>
                            <a14:foregroundMark x1="48030" y1="38636" x2="48030" y2="38636"/>
                            <a14:foregroundMark x1="49091" y1="32727" x2="51364" y2="44318"/>
                            <a14:foregroundMark x1="51364" y1="44318" x2="50000" y2="30909"/>
                            <a14:foregroundMark x1="50000" y1="30909" x2="43939" y2="30000"/>
                            <a14:foregroundMark x1="58636" y1="21818" x2="37273" y2="24318"/>
                            <a14:foregroundMark x1="37273" y1="24318" x2="31515" y2="36136"/>
                            <a14:foregroundMark x1="31515" y1="36136" x2="29545" y2="51136"/>
                            <a14:foregroundMark x1="29545" y1="51136" x2="32424" y2="61591"/>
                            <a14:foregroundMark x1="32424" y1="61591" x2="42879" y2="72273"/>
                            <a14:foregroundMark x1="42879" y1="72273" x2="61818" y2="78182"/>
                            <a14:foregroundMark x1="61818" y1="78182" x2="70758" y2="74545"/>
                            <a14:foregroundMark x1="70758" y1="74545" x2="76970" y2="47273"/>
                            <a14:foregroundMark x1="76970" y1="47273" x2="75606" y2="35227"/>
                            <a14:foregroundMark x1="75606" y1="35227" x2="67121" y2="23409"/>
                            <a14:foregroundMark x1="67121" y1="23409" x2="46061" y2="10227"/>
                            <a14:foregroundMark x1="46061" y1="10227" x2="43030" y2="10000"/>
                            <a14:foregroundMark x1="45152" y1="23636" x2="30909" y2="51136"/>
                            <a14:foregroundMark x1="30909" y1="51136" x2="54394" y2="25909"/>
                            <a14:foregroundMark x1="54394" y1="25909" x2="43636" y2="52045"/>
                            <a14:foregroundMark x1="43636" y1="52045" x2="64091" y2="24773"/>
                            <a14:foregroundMark x1="64091" y1="24773" x2="50758" y2="52273"/>
                            <a14:foregroundMark x1="50758" y1="52273" x2="64242" y2="33636"/>
                            <a14:foregroundMark x1="64242" y1="33636" x2="60152" y2="51364"/>
                            <a14:foregroundMark x1="60152" y1="51364" x2="54545" y2="63409"/>
                            <a14:foregroundMark x1="54545" y1="63409" x2="64091" y2="50000"/>
                            <a14:foregroundMark x1="64091" y1="50000" x2="63939" y2="65909"/>
                            <a14:foregroundMark x1="63939" y1="65909" x2="63636" y2="66364"/>
                            <a14:foregroundMark x1="32576" y1="42500" x2="33636" y2="55000"/>
                            <a14:foregroundMark x1="33636" y1="55000" x2="41818" y2="56818"/>
                            <a14:foregroundMark x1="41818" y1="56818" x2="51212" y2="56591"/>
                            <a14:foregroundMark x1="51212" y1="56591" x2="61364" y2="65455"/>
                            <a14:foregroundMark x1="61364" y1="65455" x2="66364" y2="73864"/>
                            <a14:foregroundMark x1="66364" y1="73864" x2="33788" y2="48182"/>
                            <a14:foregroundMark x1="33788" y1="48182" x2="45152" y2="55000"/>
                            <a14:foregroundMark x1="45152" y1="55000" x2="57273" y2="56364"/>
                            <a14:foregroundMark x1="57273" y1="56364" x2="53788" y2="67727"/>
                            <a14:foregroundMark x1="53788" y1="67727" x2="46061" y2="56136"/>
                            <a14:foregroundMark x1="46061" y1="56136" x2="49545" y2="45455"/>
                            <a14:foregroundMark x1="49545" y1="45455" x2="59091" y2="39091"/>
                            <a14:foregroundMark x1="59091" y1="39091" x2="67879" y2="43182"/>
                            <a14:foregroundMark x1="67879" y1="43182" x2="61667" y2="59091"/>
                            <a14:foregroundMark x1="61667" y1="59091" x2="63788" y2="43636"/>
                            <a14:foregroundMark x1="63788" y1="43636" x2="71970" y2="45682"/>
                            <a14:foregroundMark x1="71970" y1="45682" x2="67879" y2="60227"/>
                            <a14:foregroundMark x1="67879" y1="60227" x2="71212" y2="49091"/>
                            <a14:foregroundMark x1="71212" y1="49091" x2="74545" y2="51364"/>
                            <a14:foregroundMark x1="61364" y1="56364" x2="51667" y2="62500"/>
                            <a14:foregroundMark x1="51667" y1="62500" x2="40606" y2="62727"/>
                            <a14:foregroundMark x1="40606" y1="62727" x2="47576" y2="56136"/>
                            <a14:foregroundMark x1="47576" y1="56136" x2="40606" y2="61818"/>
                            <a14:foregroundMark x1="40606" y1="61818" x2="51818" y2="64318"/>
                            <a14:foregroundMark x1="51818" y1="64318" x2="43485" y2="73182"/>
                            <a14:foregroundMark x1="43485" y1="73182" x2="54091" y2="66364"/>
                            <a14:foregroundMark x1="54091" y1="66364" x2="54091" y2="66364"/>
                            <a14:foregroundMark x1="66667" y1="37955" x2="75455" y2="32727"/>
                            <a14:foregroundMark x1="75455" y1="32727" x2="70909" y2="27727"/>
                            <a14:foregroundMark x1="34848" y1="85000" x2="41212" y2="91818"/>
                            <a14:foregroundMark x1="41212" y1="91818" x2="66515" y2="93409"/>
                            <a14:foregroundMark x1="66515" y1="93409" x2="73636" y2="88864"/>
                            <a14:foregroundMark x1="73636" y1="88864" x2="73939" y2="840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7" t="-1923" r="15384" b="1923"/>
              <a:stretch/>
            </p:blipFill>
            <p:spPr>
              <a:xfrm>
                <a:off x="6222101" y="8592793"/>
                <a:ext cx="717493" cy="703955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EAB55FF-7438-4147-B36A-4CAF187470D1}"/>
                  </a:ext>
                </a:extLst>
              </p:cNvPr>
              <p:cNvSpPr/>
              <p:nvPr/>
            </p:nvSpPr>
            <p:spPr>
              <a:xfrm>
                <a:off x="6759198" y="8534400"/>
                <a:ext cx="212157" cy="2121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65DB0C-FDAB-4884-9365-49100E938679}"/>
                  </a:ext>
                </a:extLst>
              </p:cNvPr>
              <p:cNvSpPr txBox="1"/>
              <p:nvPr/>
            </p:nvSpPr>
            <p:spPr>
              <a:xfrm>
                <a:off x="6777368" y="8528558"/>
                <a:ext cx="220665" cy="230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861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C4BA9DE-9478-4C12-A38E-A96DEFAD0317}"/>
              </a:ext>
            </a:extLst>
          </p:cNvPr>
          <p:cNvGrpSpPr/>
          <p:nvPr/>
        </p:nvGrpSpPr>
        <p:grpSpPr>
          <a:xfrm>
            <a:off x="4641797" y="916807"/>
            <a:ext cx="7577435" cy="5994235"/>
            <a:chOff x="4641797" y="916807"/>
            <a:chExt cx="7577435" cy="5994235"/>
          </a:xfrm>
        </p:grpSpPr>
        <p:pic>
          <p:nvPicPr>
            <p:cNvPr id="21508" name="Picture 4" descr="Enlarged map of PRISM boundaries">
              <a:extLst>
                <a:ext uri="{FF2B5EF4-FFF2-40B4-BE49-F238E27FC236}">
                  <a16:creationId xmlns:a16="http://schemas.microsoft.com/office/drawing/2014/main" id="{3000C6AB-5213-4507-8415-E0D9A7DB8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797" y="916807"/>
              <a:ext cx="7577435" cy="599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A822F45-3DF3-4BD8-96A2-01B13710587E}"/>
                </a:ext>
              </a:extLst>
            </p:cNvPr>
            <p:cNvSpPr/>
            <p:nvPr/>
          </p:nvSpPr>
          <p:spPr>
            <a:xfrm>
              <a:off x="9139742" y="2242930"/>
              <a:ext cx="915315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APIPP</a:t>
              </a:r>
              <a:endParaRPr lang="en-US" sz="1500" b="1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EABED5-13DA-4C0B-90A0-F4FA5A14F412}"/>
                </a:ext>
              </a:extLst>
            </p:cNvPr>
            <p:cNvSpPr/>
            <p:nvPr/>
          </p:nvSpPr>
          <p:spPr>
            <a:xfrm>
              <a:off x="7868626" y="2762544"/>
              <a:ext cx="983216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SLELO</a:t>
              </a:r>
              <a:endParaRPr lang="en-US" sz="1500" b="1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A6B082-AAA4-486D-BC4B-24888A6B6D0E}"/>
                </a:ext>
              </a:extLst>
            </p:cNvPr>
            <p:cNvSpPr/>
            <p:nvPr/>
          </p:nvSpPr>
          <p:spPr>
            <a:xfrm>
              <a:off x="5277093" y="3982988"/>
              <a:ext cx="1268499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Western NY</a:t>
              </a:r>
              <a:endParaRPr lang="en-US" sz="1500" b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7EB8A-0F47-4507-A663-A19268E583B6}"/>
                </a:ext>
              </a:extLst>
            </p:cNvPr>
            <p:cNvSpPr/>
            <p:nvPr/>
          </p:nvSpPr>
          <p:spPr>
            <a:xfrm>
              <a:off x="6862469" y="3750674"/>
              <a:ext cx="141442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Finger Lakes</a:t>
              </a:r>
              <a:endParaRPr lang="en-US" sz="1500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789180-34E3-46BE-9569-0A24E03061BD}"/>
                </a:ext>
              </a:extLst>
            </p:cNvPr>
            <p:cNvSpPr/>
            <p:nvPr/>
          </p:nvSpPr>
          <p:spPr>
            <a:xfrm>
              <a:off x="8851842" y="4491004"/>
              <a:ext cx="915315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CRISP</a:t>
              </a:r>
              <a:endParaRPr lang="en-US" sz="1500" b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974C90-C7A9-4E93-A0FE-57DC75F95956}"/>
                </a:ext>
              </a:extLst>
            </p:cNvPr>
            <p:cNvSpPr/>
            <p:nvPr/>
          </p:nvSpPr>
          <p:spPr>
            <a:xfrm rot="20700000">
              <a:off x="10372451" y="5975025"/>
              <a:ext cx="983216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LIISMA</a:t>
              </a:r>
              <a:endParaRPr lang="en-US" sz="1500" b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93EC56-9AFC-448C-A09B-D6FA2A1F6B84}"/>
                </a:ext>
              </a:extLst>
            </p:cNvPr>
            <p:cNvSpPr/>
            <p:nvPr/>
          </p:nvSpPr>
          <p:spPr>
            <a:xfrm>
              <a:off x="8894813" y="3552186"/>
              <a:ext cx="1618979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Capital Region</a:t>
              </a:r>
              <a:endParaRPr lang="en-US" sz="1500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1DFD76-6474-4F7A-A944-2BAF8A99B122}"/>
                </a:ext>
              </a:extLst>
            </p:cNvPr>
            <p:cNvSpPr/>
            <p:nvPr/>
          </p:nvSpPr>
          <p:spPr>
            <a:xfrm>
              <a:off x="9432066" y="4993616"/>
              <a:ext cx="91531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Lower Hudson</a:t>
              </a:r>
              <a:endParaRPr lang="en-US" sz="1500" b="1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FB39008-4CE2-4259-9779-AE41168C551A}"/>
              </a:ext>
            </a:extLst>
          </p:cNvPr>
          <p:cNvSpPr/>
          <p:nvPr/>
        </p:nvSpPr>
        <p:spPr>
          <a:xfrm>
            <a:off x="-15624" y="968587"/>
            <a:ext cx="4690033" cy="5942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15A619-527C-4434-98CF-6C279E171C84}"/>
              </a:ext>
            </a:extLst>
          </p:cNvPr>
          <p:cNvSpPr txBox="1">
            <a:spLocks/>
          </p:cNvSpPr>
          <p:nvPr/>
        </p:nvSpPr>
        <p:spPr>
          <a:xfrm>
            <a:off x="18991" y="139241"/>
            <a:ext cx="12192000" cy="8919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000">
                <a:solidFill>
                  <a:schemeClr val="bg1"/>
                </a:solidFill>
              </a:rPr>
              <a:t>PRISM</a:t>
            </a:r>
            <a:endParaRPr lang="en-US" sz="5000" i="1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2D219-9D2E-454E-B44A-60219AEB83D2}"/>
              </a:ext>
            </a:extLst>
          </p:cNvPr>
          <p:cNvSpPr/>
          <p:nvPr/>
        </p:nvSpPr>
        <p:spPr>
          <a:xfrm>
            <a:off x="-495300" y="-59655"/>
            <a:ext cx="12706291" cy="1058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1977C66-FC55-421A-90AA-930661CB969E}"/>
              </a:ext>
            </a:extLst>
          </p:cNvPr>
          <p:cNvSpPr txBox="1">
            <a:spLocks/>
          </p:cNvSpPr>
          <p:nvPr/>
        </p:nvSpPr>
        <p:spPr>
          <a:xfrm>
            <a:off x="0" y="265764"/>
            <a:ext cx="12192000" cy="89196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000">
                <a:solidFill>
                  <a:schemeClr val="bg1"/>
                </a:solidFill>
              </a:rPr>
              <a:t>Partnership for Regional Invasive Species Management</a:t>
            </a:r>
            <a:endParaRPr lang="en-US" sz="5000" i="1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2EB107-6E81-4B21-807B-85C60602EF9C}"/>
              </a:ext>
            </a:extLst>
          </p:cNvPr>
          <p:cNvSpPr txBox="1"/>
          <p:nvPr/>
        </p:nvSpPr>
        <p:spPr>
          <a:xfrm>
            <a:off x="11795761" y="7319276"/>
            <a:ext cx="84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MO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6E4710-F56F-4E17-AF66-A6DEB0ECCB5B}"/>
              </a:ext>
            </a:extLst>
          </p:cNvPr>
          <p:cNvSpPr/>
          <p:nvPr/>
        </p:nvSpPr>
        <p:spPr>
          <a:xfrm>
            <a:off x="32606" y="1228388"/>
            <a:ext cx="469003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Prevention programs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Surveillance and mapping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Habitat restoration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Early Detection Rapid Response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Coordinate volunteer/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CitSci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efforts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More!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F91581-BDDE-4781-869C-D224288105E6}"/>
              </a:ext>
            </a:extLst>
          </p:cNvPr>
          <p:cNvSpPr/>
          <p:nvPr/>
        </p:nvSpPr>
        <p:spPr>
          <a:xfrm>
            <a:off x="9027971" y="2534655"/>
            <a:ext cx="29402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Adirondack Park Invasive Plant Program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170EC6-9C35-44D0-8ADC-C95914949EDF}"/>
              </a:ext>
            </a:extLst>
          </p:cNvPr>
          <p:cNvSpPr/>
          <p:nvPr/>
        </p:nvSpPr>
        <p:spPr>
          <a:xfrm>
            <a:off x="6886814" y="3100049"/>
            <a:ext cx="30332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 Lawrence and Eastern Lake Ontario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B8C020-1CFD-4CE3-BBA4-03DADA57730D}"/>
              </a:ext>
            </a:extLst>
          </p:cNvPr>
          <p:cNvSpPr/>
          <p:nvPr/>
        </p:nvSpPr>
        <p:spPr>
          <a:xfrm>
            <a:off x="9214196" y="6520696"/>
            <a:ext cx="30812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Island Invasive Species Management Area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65497F-CFD2-4457-9820-33E3594BF781}"/>
              </a:ext>
            </a:extLst>
          </p:cNvPr>
          <p:cNvSpPr/>
          <p:nvPr/>
        </p:nvSpPr>
        <p:spPr>
          <a:xfrm>
            <a:off x="8368546" y="4272622"/>
            <a:ext cx="33831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Catskill Regional Invasive Species Partnership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6AB18D-8AB7-48AB-9223-4EC4908480DB}"/>
              </a:ext>
            </a:extLst>
          </p:cNvPr>
          <p:cNvSpPr/>
          <p:nvPr/>
        </p:nvSpPr>
        <p:spPr>
          <a:xfrm>
            <a:off x="10418542" y="4914943"/>
            <a:ext cx="325658" cy="666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0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3023B50-7C16-4A08-AC98-AF4685E8206C}"/>
              </a:ext>
            </a:extLst>
          </p:cNvPr>
          <p:cNvSpPr/>
          <p:nvPr/>
        </p:nvSpPr>
        <p:spPr>
          <a:xfrm>
            <a:off x="-15624" y="968587"/>
            <a:ext cx="6114987" cy="5942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6C8E5F-9A20-4685-9F9C-62B1608F7E09}"/>
              </a:ext>
            </a:extLst>
          </p:cNvPr>
          <p:cNvSpPr/>
          <p:nvPr/>
        </p:nvSpPr>
        <p:spPr>
          <a:xfrm>
            <a:off x="4" y="0"/>
            <a:ext cx="12192000" cy="1058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5D2B35-29EB-4596-A606-616F8EE49DDD}"/>
              </a:ext>
            </a:extLst>
          </p:cNvPr>
          <p:cNvSpPr txBox="1">
            <a:spLocks/>
          </p:cNvSpPr>
          <p:nvPr/>
        </p:nvSpPr>
        <p:spPr>
          <a:xfrm>
            <a:off x="18991" y="139241"/>
            <a:ext cx="12192000" cy="8919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000">
                <a:solidFill>
                  <a:schemeClr val="bg1"/>
                </a:solidFill>
              </a:rPr>
              <a:t>Data sources</a:t>
            </a:r>
            <a:endParaRPr lang="en-US" sz="5000" i="1">
              <a:solidFill>
                <a:schemeClr val="bg1"/>
              </a:solidFill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12269CC8-FB90-4707-BD1D-BDA6462B2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60" y="1539572"/>
            <a:ext cx="4829440" cy="52110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Uploads of existing data from partner organizations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Local, State, and Federal Agencies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Land/ Water Managers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Museum Data</a:t>
            </a:r>
          </a:p>
          <a:p>
            <a:pPr marL="557213"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Data entered by community scientists &amp; professionals</a:t>
            </a:r>
          </a:p>
          <a:p>
            <a:pPr marL="171450" indent="-3429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Species ID confirmed by experts</a:t>
            </a:r>
          </a:p>
          <a:p>
            <a:pPr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endParaRPr lang="en-US" altLang="en-US" sz="1800">
              <a:latin typeface="+mn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6F9449-BE81-47A1-8792-3B47186636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9250" y="52857"/>
            <a:ext cx="4816201" cy="3519069"/>
          </a:xfrm>
          <a:prstGeom prst="rect">
            <a:avLst/>
          </a:prstGeom>
        </p:spPr>
      </p:pic>
      <p:pic>
        <p:nvPicPr>
          <p:cNvPr id="28" name="Picture 27" descr="/var/folders/5g/p35tc1xx0zdb9xhxvzq3lkf40000gp/T/com.microsoft.Powerpoint/WebArchiveCopyPasteTempFiles/2Q==">
            <a:extLst>
              <a:ext uri="{FF2B5EF4-FFF2-40B4-BE49-F238E27FC236}">
                <a16:creationId xmlns:a16="http://schemas.microsoft.com/office/drawing/2014/main" id="{05FEDBC9-10F0-4CCA-A74B-208D4002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412" y="4403449"/>
            <a:ext cx="1016372" cy="18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39175F-F501-4668-ABFC-E5FF998E79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404" y="6082282"/>
            <a:ext cx="1293979" cy="6528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17A00B3-1CA2-483B-8280-3737459D12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605" y="1261181"/>
            <a:ext cx="963738" cy="76733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19ABAC6-BC0E-4991-B5DB-D8B4B11262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257" y="5632787"/>
            <a:ext cx="1342822" cy="103656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EC33254-FD31-4D7C-AD1B-58B3F69EA9BA}"/>
              </a:ext>
            </a:extLst>
          </p:cNvPr>
          <p:cNvSpPr/>
          <p:nvPr/>
        </p:nvSpPr>
        <p:spPr>
          <a:xfrm>
            <a:off x="6474272" y="6381287"/>
            <a:ext cx="1053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>
                <a:solidFill>
                  <a:srgbClr val="000000"/>
                </a:solidFill>
                <a:latin typeface="Oxygen"/>
              </a:rPr>
              <a:t>NYISRI</a:t>
            </a:r>
            <a:endParaRPr lang="en-US" b="0" u="none" strike="noStrike">
              <a:solidFill>
                <a:srgbClr val="000000"/>
              </a:solidFill>
              <a:effectLst/>
              <a:latin typeface="Oxygen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1854F47-3524-4538-915B-1CA5C0C43A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131" y="4917912"/>
            <a:ext cx="1492079" cy="650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EACC35-62B7-4BF5-ABC2-3D4D3068A20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123" y="2709605"/>
            <a:ext cx="1115857" cy="110870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913F6B-5C76-4D11-88C8-8953B4DC54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889" y="3087883"/>
            <a:ext cx="958492" cy="9584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4D39401-AAF3-494A-BCAF-37E1852FD97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862" y="4092715"/>
            <a:ext cx="1610526" cy="4509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6405ED7-FB41-437A-ACAE-AF6620DAE26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717" y="1215086"/>
            <a:ext cx="1123010" cy="111585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698E574-CE0C-4ACF-B281-FDB3D570516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324" y="4780866"/>
            <a:ext cx="1087245" cy="101110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1469A1-68A5-4F79-855E-B26AF0AB760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777" y="4139074"/>
            <a:ext cx="947695" cy="95365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28EB1CB-AC7E-4D25-9A6D-71364F16661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591" y="1142852"/>
            <a:ext cx="801128" cy="80112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AAF925C-4C78-43B7-8413-B8AB1779441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595" y="1694153"/>
            <a:ext cx="801128" cy="80112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C11BE04-76BD-4B25-A9B1-C9D9825DB4C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324" y="2809860"/>
            <a:ext cx="947695" cy="94769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3A111EF-52BA-4FE8-B6E6-D338E255610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399" y="2298575"/>
            <a:ext cx="1623715" cy="39341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4774A10-3044-48A6-B75C-F9E5BD16190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114" y="2563817"/>
            <a:ext cx="1434274" cy="93085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EE88911-635E-4042-A621-C702923573B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388" y="6116693"/>
            <a:ext cx="786822" cy="52918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684CDD9-A407-449A-926D-8D16D68AA6B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239" y="4606286"/>
            <a:ext cx="1144469" cy="3361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FDD6669-8EB9-4E60-9FEE-A23E293E323B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285" y="5403168"/>
            <a:ext cx="654501" cy="65450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382D79A-0F9A-449F-B10F-7798C576DE9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5527" y="2716514"/>
            <a:ext cx="1004994" cy="316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A16C1A1-4B52-4209-8F32-0B8C3236432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970" y="6151069"/>
            <a:ext cx="654501" cy="25452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07E1AC9-35DE-4B43-8BD4-3D94BF6A62C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5527" y="5385678"/>
            <a:ext cx="976196" cy="69383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1FDBFE1-A689-4DFC-90FD-D50A1A028161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532" y="2271659"/>
            <a:ext cx="754642" cy="485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F9CF42-E4CD-4022-8720-218A99B3CAEC}"/>
              </a:ext>
            </a:extLst>
          </p:cNvPr>
          <p:cNvSpPr txBox="1"/>
          <p:nvPr/>
        </p:nvSpPr>
        <p:spPr>
          <a:xfrm>
            <a:off x="8620429" y="3772690"/>
            <a:ext cx="2456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you!</a:t>
            </a:r>
          </a:p>
        </p:txBody>
      </p:sp>
    </p:spTree>
    <p:extLst>
      <p:ext uri="{BB962C8B-B14F-4D97-AF65-F5344CB8AC3E}">
        <p14:creationId xmlns:p14="http://schemas.microsoft.com/office/powerpoint/2010/main" val="256342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C69D91F7ECFA46BE3736ABC41C75CC" ma:contentTypeVersion="10" ma:contentTypeDescription="Create a new document." ma:contentTypeScope="" ma:versionID="da3e0860330f411c664d37e1ef265304">
  <xsd:schema xmlns:xsd="http://www.w3.org/2001/XMLSchema" xmlns:xs="http://www.w3.org/2001/XMLSchema" xmlns:p="http://schemas.microsoft.com/office/2006/metadata/properties" xmlns:ns2="5c4af2be-2bfe-41c5-83a2-1a417abf1415" xmlns:ns3="c9e60429-3073-47a3-9bf8-27645aff9dc1" targetNamespace="http://schemas.microsoft.com/office/2006/metadata/properties" ma:root="true" ma:fieldsID="96841875509269bb679855752a4605e5" ns2:_="" ns3:_="">
    <xsd:import namespace="5c4af2be-2bfe-41c5-83a2-1a417abf1415"/>
    <xsd:import namespace="c9e60429-3073-47a3-9bf8-27645aff9d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4af2be-2bfe-41c5-83a2-1a417abf14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60429-3073-47a3-9bf8-27645aff9d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9e60429-3073-47a3-9bf8-27645aff9dc1">
      <UserInfo>
        <DisplayName>Pearson, Steven H (DEC)</DisplayName>
        <AccountId>7684</AccountId>
        <AccountType/>
      </UserInfo>
      <UserInfo>
        <DisplayName>Dean, Jennifer (DEC)</DisplayName>
        <AccountId>7563</AccountId>
        <AccountType/>
      </UserInfo>
      <UserInfo>
        <DisplayName>Giambalvo, Michael (AGRICULTURE)</DisplayName>
        <AccountId>8010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498BA6-AAE0-4642-BF2D-5B72FC67FF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4af2be-2bfe-41c5-83a2-1a417abf1415"/>
    <ds:schemaRef ds:uri="c9e60429-3073-47a3-9bf8-27645aff9d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533FBB-BF42-4A90-83FB-38C3434A9F42}">
  <ds:schemaRefs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c9e60429-3073-47a3-9bf8-27645aff9dc1"/>
    <ds:schemaRef ds:uri="http://purl.org/dc/dcmitype/"/>
    <ds:schemaRef ds:uri="http://schemas.openxmlformats.org/package/2006/metadata/core-properties"/>
    <ds:schemaRef ds:uri="5c4af2be-2bfe-41c5-83a2-1a417abf1415"/>
  </ds:schemaRefs>
</ds:datastoreItem>
</file>

<file path=customXml/itemProps3.xml><?xml version="1.0" encoding="utf-8"?>
<ds:datastoreItem xmlns:ds="http://schemas.openxmlformats.org/officeDocument/2006/customXml" ds:itemID="{CEF9D691-96AC-4240-B9DB-DB7BDBAA2F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2221</Words>
  <Application>Microsoft Office PowerPoint</Application>
  <PresentationFormat>Widescreen</PresentationFormat>
  <Paragraphs>511</Paragraphs>
  <Slides>45</Slides>
  <Notes>30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Cambria</vt:lpstr>
      <vt:lpstr>Oxygen</vt:lpstr>
      <vt:lpstr>Segoe UI Symbol</vt:lpstr>
      <vt:lpstr>Symbol</vt:lpstr>
      <vt:lpstr>Times New Roman</vt:lpstr>
      <vt:lpstr>Office Theme</vt:lpstr>
      <vt:lpstr>iMapInvasives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NY iMapInvasives Monthly Webinar</dc:title>
  <dc:creator>Mitchell O'Neill</dc:creator>
  <cp:lastModifiedBy>O'Neill, Mitchell W (DEC)</cp:lastModifiedBy>
  <cp:revision>4</cp:revision>
  <dcterms:created xsi:type="dcterms:W3CDTF">2020-04-11T21:40:13Z</dcterms:created>
  <dcterms:modified xsi:type="dcterms:W3CDTF">2020-10-20T23:10:42Z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0x010100D5C69D91F7ECFA46BE3736ABC41C75CC</vt:lpwstr>
  </property>
</Properties>
</file>